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72" r:id="rId3"/>
    <p:sldId id="273" r:id="rId4"/>
    <p:sldId id="266" r:id="rId5"/>
    <p:sldId id="274" r:id="rId6"/>
    <p:sldId id="275" r:id="rId7"/>
    <p:sldId id="276" r:id="rId8"/>
    <p:sldId id="277" r:id="rId9"/>
    <p:sldId id="282" r:id="rId10"/>
    <p:sldId id="287" r:id="rId11"/>
    <p:sldId id="285" r:id="rId12"/>
    <p:sldId id="286" r:id="rId13"/>
    <p:sldId id="288" r:id="rId14"/>
    <p:sldId id="289" r:id="rId15"/>
    <p:sldId id="284" r:id="rId16"/>
    <p:sldId id="290" r:id="rId17"/>
    <p:sldId id="291" r:id="rId18"/>
    <p:sldId id="279" r:id="rId19"/>
    <p:sldId id="292" r:id="rId20"/>
    <p:sldId id="293" r:id="rId21"/>
    <p:sldId id="294" r:id="rId22"/>
    <p:sldId id="295" r:id="rId23"/>
    <p:sldId id="296" r:id="rId24"/>
    <p:sldId id="280" r:id="rId25"/>
    <p:sldId id="297" r:id="rId26"/>
    <p:sldId id="298" r:id="rId27"/>
    <p:sldId id="311" r:id="rId28"/>
    <p:sldId id="300" r:id="rId29"/>
    <p:sldId id="301" r:id="rId30"/>
    <p:sldId id="302" r:id="rId31"/>
    <p:sldId id="310" r:id="rId32"/>
    <p:sldId id="303" r:id="rId33"/>
    <p:sldId id="305" r:id="rId34"/>
    <p:sldId id="306" r:id="rId35"/>
    <p:sldId id="309" r:id="rId36"/>
    <p:sldId id="307" r:id="rId37"/>
    <p:sldId id="281" r:id="rId38"/>
  </p:sldIdLst>
  <p:sldSz cx="9144000" cy="6858000" type="screen4x3"/>
  <p:notesSz cx="6794500" cy="9906000"/>
  <p:defaultTextStyle>
    <a:defPPr>
      <a:defRPr lang="de-DE"/>
    </a:defPPr>
    <a:lvl1pPr marL="0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A3F8F"/>
    <a:srgbClr val="FF00FF"/>
    <a:srgbClr val="CD8221"/>
    <a:srgbClr val="FF9900"/>
    <a:srgbClr val="FFDE75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9774" autoAdjust="0"/>
  </p:normalViewPr>
  <p:slideViewPr>
    <p:cSldViewPr snapToObjects="1">
      <p:cViewPr varScale="1">
        <p:scale>
          <a:sx n="114" d="100"/>
          <a:sy n="114" d="100"/>
        </p:scale>
        <p:origin x="-1668" y="-108"/>
      </p:cViewPr>
      <p:guideLst>
        <p:guide orient="horz" pos="4090"/>
        <p:guide orient="horz" pos="109"/>
        <p:guide orient="horz" pos="675"/>
        <p:guide orient="horz" pos="3861"/>
        <p:guide orient="horz" pos="958"/>
        <p:guide orient="horz" pos="2160"/>
        <p:guide orient="horz" pos="141"/>
        <p:guide orient="horz" pos="3430"/>
        <p:guide orient="horz" pos="3258"/>
        <p:guide orient="horz" pos="2387"/>
        <p:guide pos="4762"/>
        <p:guide pos="229"/>
        <p:guide pos="5204"/>
        <p:guide pos="4581"/>
        <p:guide pos="4667"/>
        <p:guide pos="3833"/>
        <p:guide pos="2881"/>
        <p:guide pos="3765"/>
        <p:guide pos="4490"/>
        <p:guide pos="4263"/>
        <p:guide pos="4626"/>
        <p:guide pos="471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79" d="100"/>
          <a:sy n="79" d="100"/>
        </p:scale>
        <p:origin x="-2490" y="-84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ertens\Orga\Vortr&#228;ge,%20Ver&#246;ffentlichungen,%20Tagungen\2015_03_Staffelstein,%2030.%20Symp.,%20LowCost-Outdoor-EL-Paper\Paper%20f&#252;r%20USB-Stick\Fotos,%20Originalbilder\Diagramme,%20Filterwirkung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092867436911732E-2"/>
          <c:y val="6.6112247887479908E-2"/>
          <c:w val="0.91390715002519207"/>
          <c:h val="0.784711929747402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Tabelle1!$J$3</c:f>
              <c:strCache>
                <c:ptCount val="1"/>
                <c:pt idx="0">
                  <c:v>unbestromt (nur Fremdlicht)</c:v>
                </c:pt>
              </c:strCache>
            </c:strRef>
          </c:tx>
          <c:spPr>
            <a:solidFill>
              <a:srgbClr val="283891"/>
            </a:solidFill>
          </c:spPr>
          <c:invertIfNegative val="0"/>
          <c:cat>
            <c:numRef>
              <c:f>Tabelle1!$I$5:$I$11</c:f>
              <c:numCache>
                <c:formatCode>General</c:formatCode>
                <c:ptCount val="7"/>
                <c:pt idx="0">
                  <c:v>925</c:v>
                </c:pt>
                <c:pt idx="1">
                  <c:v>950</c:v>
                </c:pt>
                <c:pt idx="2">
                  <c:v>975</c:v>
                </c:pt>
                <c:pt idx="3">
                  <c:v>1025</c:v>
                </c:pt>
                <c:pt idx="4">
                  <c:v>1050</c:v>
                </c:pt>
                <c:pt idx="5">
                  <c:v>1075</c:v>
                </c:pt>
                <c:pt idx="6">
                  <c:v>1100</c:v>
                </c:pt>
              </c:numCache>
            </c:numRef>
          </c:cat>
          <c:val>
            <c:numRef>
              <c:f>Tabelle1!$J$5:$J$11</c:f>
              <c:numCache>
                <c:formatCode>#,##0</c:formatCode>
                <c:ptCount val="7"/>
                <c:pt idx="0">
                  <c:v>189.625</c:v>
                </c:pt>
                <c:pt idx="1">
                  <c:v>145.92500000000001</c:v>
                </c:pt>
                <c:pt idx="2">
                  <c:v>113.07599999999999</c:v>
                </c:pt>
                <c:pt idx="3">
                  <c:v>83.244</c:v>
                </c:pt>
                <c:pt idx="4">
                  <c:v>64.631</c:v>
                </c:pt>
                <c:pt idx="5">
                  <c:v>55.066000000000003</c:v>
                </c:pt>
                <c:pt idx="6">
                  <c:v>57.203000000000003</c:v>
                </c:pt>
              </c:numCache>
            </c:numRef>
          </c:val>
        </c:ser>
        <c:ser>
          <c:idx val="2"/>
          <c:order val="1"/>
          <c:tx>
            <c:strRef>
              <c:f>Tabelle1!$K$3</c:f>
              <c:strCache>
                <c:ptCount val="1"/>
                <c:pt idx="0">
                  <c:v>bestromt (Fremdlicht + EL-Licht)</c:v>
                </c:pt>
              </c:strCache>
            </c:strRef>
          </c:tx>
          <c:spPr>
            <a:solidFill>
              <a:srgbClr val="991F22"/>
            </a:solidFill>
          </c:spPr>
          <c:invertIfNegative val="0"/>
          <c:cat>
            <c:numRef>
              <c:f>Tabelle1!$I$5:$I$11</c:f>
              <c:numCache>
                <c:formatCode>General</c:formatCode>
                <c:ptCount val="7"/>
                <c:pt idx="0">
                  <c:v>925</c:v>
                </c:pt>
                <c:pt idx="1">
                  <c:v>950</c:v>
                </c:pt>
                <c:pt idx="2">
                  <c:v>975</c:v>
                </c:pt>
                <c:pt idx="3">
                  <c:v>1025</c:v>
                </c:pt>
                <c:pt idx="4">
                  <c:v>1050</c:v>
                </c:pt>
                <c:pt idx="5">
                  <c:v>1075</c:v>
                </c:pt>
                <c:pt idx="6">
                  <c:v>1100</c:v>
                </c:pt>
              </c:numCache>
            </c:numRef>
          </c:cat>
          <c:val>
            <c:numRef>
              <c:f>Tabelle1!$K$5:$K$11</c:f>
              <c:numCache>
                <c:formatCode>#,##0</c:formatCode>
                <c:ptCount val="7"/>
                <c:pt idx="0">
                  <c:v>191.24100000000001</c:v>
                </c:pt>
                <c:pt idx="1">
                  <c:v>162.607</c:v>
                </c:pt>
                <c:pt idx="2">
                  <c:v>131.33000000000001</c:v>
                </c:pt>
                <c:pt idx="3">
                  <c:v>90.596999999999994</c:v>
                </c:pt>
                <c:pt idx="4">
                  <c:v>87.701999999999998</c:v>
                </c:pt>
                <c:pt idx="5">
                  <c:v>73.781999999999996</c:v>
                </c:pt>
                <c:pt idx="6">
                  <c:v>66.075000000000003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8"/>
        <c:axId val="69236608"/>
        <c:axId val="69238144"/>
      </c:barChart>
      <c:catAx>
        <c:axId val="6923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latin typeface="Arial" panose="020B0604020202020204" pitchFamily="34" charset="0"/>
              </a:defRPr>
            </a:pPr>
            <a:endParaRPr lang="de-DE"/>
          </a:p>
        </c:txPr>
        <c:crossAx val="69238144"/>
        <c:crosses val="autoZero"/>
        <c:auto val="1"/>
        <c:lblAlgn val="ctr"/>
        <c:lblOffset val="100"/>
        <c:noMultiLvlLbl val="0"/>
      </c:catAx>
      <c:valAx>
        <c:axId val="69238144"/>
        <c:scaling>
          <c:orientation val="minMax"/>
          <c:max val="2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latin typeface="Arial" panose="020B0604020202020204" pitchFamily="34" charset="0"/>
              </a:defRPr>
            </a:pPr>
            <a:endParaRPr lang="de-DE"/>
          </a:p>
        </c:txPr>
        <c:crossAx val="69236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aseline="0"/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65CD9-A8EA-114D-8608-8D229EC467E9}" type="datetimeFigureOut">
              <a:rPr lang="de-DE" smtClean="0"/>
              <a:pPr/>
              <a:t>11.03.2015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F8E5E-2B82-B440-9D8D-F8E58818F84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2830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1846E-AD69-9448-B760-6F66638D2CFA}" type="datetimeFigureOut">
              <a:rPr lang="de-DE" smtClean="0"/>
              <a:pPr/>
              <a:t>11.03.2015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232DC-E3C7-6D4E-B017-987E207F2F8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77279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237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346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1860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908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098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197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6407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2743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2315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624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566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7515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3331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0365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62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791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5702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022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3412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4215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76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33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3512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3836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826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0813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7222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16522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98655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54070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122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7148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0454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6393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544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7112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32DC-E3C7-6D4E-B017-987E207F2F8F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003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80000" y="1080000"/>
            <a:ext cx="8762400" cy="5601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346700"/>
            <a:ext cx="8001000" cy="971300"/>
          </a:xfrm>
        </p:spPr>
        <p:txBody>
          <a:bodyPr lIns="0" tIns="0" bIns="0" anchor="b" anchorCtr="0">
            <a:noAutofit/>
          </a:bodyPr>
          <a:lstStyle>
            <a:lvl1pPr marL="0" indent="0">
              <a:buNone/>
              <a:defRPr lang="de-DE" sz="1000" baseline="0" smtClean="0">
                <a:solidFill>
                  <a:srgbClr val="1A418F"/>
                </a:solidFill>
              </a:defRPr>
            </a:lvl1pPr>
          </a:lstStyle>
          <a:p>
            <a:r>
              <a:rPr lang="de-DE" dirty="0" smtClean="0"/>
              <a:t>Titel, Vor- und Nachname der / des Vortragenden | Fachbereichsname / Bezeichnung</a:t>
            </a:r>
          </a:p>
          <a:p>
            <a:r>
              <a:rPr lang="de-DE" dirty="0" smtClean="0"/>
              <a:t>Straßenname und Hausnummer | Postleitzahl und Ortsname</a:t>
            </a:r>
          </a:p>
          <a:p>
            <a:r>
              <a:rPr lang="de-DE" dirty="0" smtClean="0"/>
              <a:t>Telefonnummer | Faxnummer | Handynummer | E-Mail-Adresse und / oder Webseite</a:t>
            </a:r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ctrTitle" hasCustomPrompt="1"/>
          </p:nvPr>
        </p:nvSpPr>
        <p:spPr>
          <a:xfrm>
            <a:off x="540000" y="1710000"/>
            <a:ext cx="8001000" cy="914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3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 der Präsentation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540000" y="2574000"/>
            <a:ext cx="8001000" cy="2206266"/>
          </a:xfrm>
        </p:spPr>
        <p:txBody>
          <a:bodyPr vert="horz" lIns="0" tIns="0" rIns="0" bIns="0" anchor="t">
            <a:noAutofit/>
          </a:bodyPr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 marL="43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1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Fachhochschule Münster</a:t>
            </a:r>
          </a:p>
          <a:p>
            <a:r>
              <a:rPr lang="de-DE" dirty="0" smtClean="0"/>
              <a:t>University of </a:t>
            </a:r>
            <a:r>
              <a:rPr lang="de-DE" dirty="0" err="1" smtClean="0"/>
              <a:t>Applied</a:t>
            </a:r>
            <a:r>
              <a:rPr lang="de-DE" dirty="0" smtClean="0"/>
              <a:t> Sciences</a:t>
            </a:r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 rot="5400000">
            <a:off x="6899861" y="449211"/>
            <a:ext cx="90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 15" descr="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17" y="226800"/>
            <a:ext cx="1422905" cy="630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024" y="220613"/>
            <a:ext cx="1658939" cy="5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 Inhaltsseite mit Unter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35689"/>
            <a:ext cx="6832800" cy="307777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Agendapunkt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60001" y="6552000"/>
            <a:ext cx="308866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B166094D-5479-4346-BFDB-F02A7C67E95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3" name="Gerade Verbindung 22"/>
          <p:cNvCxnSpPr/>
          <p:nvPr userDrawn="1"/>
        </p:nvCxnSpPr>
        <p:spPr>
          <a:xfrm rot="5400000" flipH="1" flipV="1">
            <a:off x="7901737" y="6588000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 rot="5400000" flipH="1" flipV="1">
            <a:off x="1090800" y="6588794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360000" y="1320800"/>
            <a:ext cx="4078800" cy="4802400"/>
          </a:xfrm>
        </p:spPr>
        <p:txBody>
          <a:bodyPr vert="horz" lIns="0" rIns="0">
            <a:normAutofit/>
          </a:bodyPr>
          <a:lstStyle>
            <a:lvl1pPr marL="240524" indent="-240524" algn="l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300" b="0">
                <a:solidFill>
                  <a:schemeClr val="tx2"/>
                </a:solidFill>
              </a:defRPr>
            </a:lvl1pPr>
            <a:lvl2pPr marL="486000" indent="-234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2pPr>
            <a:lvl3pPr marL="702000" indent="-198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1700">
                <a:solidFill>
                  <a:schemeClr val="tx2"/>
                </a:solidFill>
              </a:defRPr>
            </a:lvl3pPr>
            <a:lvl4pPr marL="936000">
              <a:spcAft>
                <a:spcPts val="572"/>
              </a:spcAft>
              <a:defRPr sz="1400">
                <a:solidFill>
                  <a:schemeClr val="tx2"/>
                </a:solidFill>
              </a:defRPr>
            </a:lvl4pPr>
            <a:lvl5pPr marL="1098000" indent="-144000">
              <a:spcAft>
                <a:spcPts val="572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15"/>
          </p:nvPr>
        </p:nvSpPr>
        <p:spPr>
          <a:xfrm>
            <a:off x="4708800" y="1321200"/>
            <a:ext cx="4078800" cy="4802400"/>
          </a:xfrm>
        </p:spPr>
        <p:txBody>
          <a:bodyPr vert="horz" lIns="0" rIns="0">
            <a:normAutofit/>
          </a:bodyPr>
          <a:lstStyle>
            <a:lvl1pPr marL="240524" indent="-240524" algn="l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300" b="0">
                <a:solidFill>
                  <a:schemeClr val="tx2"/>
                </a:solidFill>
              </a:defRPr>
            </a:lvl1pPr>
            <a:lvl2pPr marL="486000" indent="-234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2pPr>
            <a:lvl3pPr marL="702000" indent="-198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1700">
                <a:solidFill>
                  <a:schemeClr val="tx2"/>
                </a:solidFill>
              </a:defRPr>
            </a:lvl3pPr>
            <a:lvl4pPr marL="936000">
              <a:spcAft>
                <a:spcPts val="572"/>
              </a:spcAft>
              <a:defRPr sz="1400">
                <a:solidFill>
                  <a:schemeClr val="tx2"/>
                </a:solidFill>
              </a:defRPr>
            </a:lvl4pPr>
            <a:lvl5pPr marL="1098000" indent="-144000">
              <a:spcAft>
                <a:spcPts val="572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31" name="Gerade Verbindung 30"/>
          <p:cNvCxnSpPr/>
          <p:nvPr userDrawn="1"/>
        </p:nvCxnSpPr>
        <p:spPr>
          <a:xfrm>
            <a:off x="180000" y="1080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Bild 31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17" y="226800"/>
            <a:ext cx="1422905" cy="630000"/>
          </a:xfrm>
          <a:prstGeom prst="rect">
            <a:avLst/>
          </a:prstGeom>
        </p:spPr>
      </p:pic>
      <p:cxnSp>
        <p:nvCxnSpPr>
          <p:cNvPr id="33" name="Gerade Verbindung 32"/>
          <p:cNvCxnSpPr/>
          <p:nvPr userDrawn="1"/>
        </p:nvCxnSpPr>
        <p:spPr>
          <a:xfrm>
            <a:off x="180000" y="6498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6575" y="6552000"/>
            <a:ext cx="7200000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39" name="Datumsplatzhalter 3"/>
          <p:cNvSpPr>
            <a:spLocks noGrp="1"/>
          </p:cNvSpPr>
          <p:nvPr>
            <p:ph type="dt" sz="half" idx="10"/>
          </p:nvPr>
        </p:nvSpPr>
        <p:spPr>
          <a:xfrm>
            <a:off x="8150463" y="6552001"/>
            <a:ext cx="630000" cy="2170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06.03.2015</a:t>
            </a:r>
            <a:endParaRPr lang="de-DE" dirty="0"/>
          </a:p>
        </p:txBody>
      </p:sp>
      <p:cxnSp>
        <p:nvCxnSpPr>
          <p:cNvPr id="40" name="Gerade Verbindung 39"/>
          <p:cNvCxnSpPr/>
          <p:nvPr userDrawn="1"/>
        </p:nvCxnSpPr>
        <p:spPr>
          <a:xfrm rot="5400000">
            <a:off x="6899861" y="449211"/>
            <a:ext cx="90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77333"/>
            <a:ext cx="6832800" cy="3048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Unterpunkt des </a:t>
            </a:r>
            <a:r>
              <a:rPr lang="de-DE" dirty="0" err="1" smtClean="0"/>
              <a:t>Agendapunktes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 Inhaltsseite ohne Unterpunkt und Brotkrumenpf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57423"/>
            <a:ext cx="6832800" cy="307777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Agendapunkt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60001" y="6552000"/>
            <a:ext cx="308866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B166094D-5479-4346-BFDB-F02A7C67E95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9" name="Gerade Verbindung 18"/>
          <p:cNvCxnSpPr/>
          <p:nvPr userDrawn="1"/>
        </p:nvCxnSpPr>
        <p:spPr>
          <a:xfrm rot="5400000" flipH="1" flipV="1">
            <a:off x="7901737" y="6588000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 rot="5400000" flipH="1" flipV="1">
            <a:off x="1090800" y="6588794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274800"/>
            <a:ext cx="8460000" cy="136800"/>
          </a:xfrm>
        </p:spPr>
        <p:txBody>
          <a:bodyPr wrap="none" tIns="0" bIns="0"/>
          <a:lstStyle>
            <a:lvl1pPr>
              <a:buNone/>
              <a:defRPr sz="900"/>
            </a:lvl1pPr>
          </a:lstStyle>
          <a:p>
            <a:pPr lvl="0"/>
            <a:r>
              <a:rPr lang="de-DE" dirty="0" smtClean="0"/>
              <a:t>Brotkrumenzeile</a:t>
            </a:r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360000" y="1320800"/>
            <a:ext cx="4078800" cy="4802400"/>
          </a:xfrm>
        </p:spPr>
        <p:txBody>
          <a:bodyPr vert="horz" lIns="0" rIns="0">
            <a:normAutofit/>
          </a:bodyPr>
          <a:lstStyle>
            <a:lvl1pPr marL="240524" indent="-240524" algn="l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300" b="0">
                <a:solidFill>
                  <a:schemeClr val="tx2"/>
                </a:solidFill>
              </a:defRPr>
            </a:lvl1pPr>
            <a:lvl2pPr marL="486000" indent="-234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2pPr>
            <a:lvl3pPr marL="702000" indent="-198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1700">
                <a:solidFill>
                  <a:schemeClr val="tx2"/>
                </a:solidFill>
              </a:defRPr>
            </a:lvl3pPr>
            <a:lvl4pPr marL="936000">
              <a:spcAft>
                <a:spcPts val="572"/>
              </a:spcAft>
              <a:defRPr sz="1400">
                <a:solidFill>
                  <a:schemeClr val="tx2"/>
                </a:solidFill>
              </a:defRPr>
            </a:lvl4pPr>
            <a:lvl5pPr marL="1098000" indent="-144000">
              <a:spcAft>
                <a:spcPts val="572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3" name="Inhaltsplatzhalter 2"/>
          <p:cNvSpPr>
            <a:spLocks noGrp="1"/>
          </p:cNvSpPr>
          <p:nvPr>
            <p:ph idx="15"/>
          </p:nvPr>
        </p:nvSpPr>
        <p:spPr>
          <a:xfrm>
            <a:off x="4708800" y="1321200"/>
            <a:ext cx="4078800" cy="4802400"/>
          </a:xfrm>
        </p:spPr>
        <p:txBody>
          <a:bodyPr vert="horz" lIns="0" rIns="0">
            <a:normAutofit/>
          </a:bodyPr>
          <a:lstStyle>
            <a:lvl1pPr marL="240524" indent="-240524" algn="l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300" b="0">
                <a:solidFill>
                  <a:schemeClr val="tx2"/>
                </a:solidFill>
              </a:defRPr>
            </a:lvl1pPr>
            <a:lvl2pPr marL="486000" indent="-234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2pPr>
            <a:lvl3pPr marL="702000" indent="-198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1700">
                <a:solidFill>
                  <a:schemeClr val="tx2"/>
                </a:solidFill>
              </a:defRPr>
            </a:lvl3pPr>
            <a:lvl4pPr marL="936000">
              <a:spcAft>
                <a:spcPts val="572"/>
              </a:spcAft>
              <a:defRPr sz="1400">
                <a:solidFill>
                  <a:schemeClr val="tx2"/>
                </a:solidFill>
              </a:defRPr>
            </a:lvl4pPr>
            <a:lvl5pPr marL="1098000" indent="-144000">
              <a:spcAft>
                <a:spcPts val="572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180000" y="1080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Bild 30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17" y="226800"/>
            <a:ext cx="1422905" cy="630000"/>
          </a:xfrm>
          <a:prstGeom prst="rect">
            <a:avLst/>
          </a:prstGeom>
        </p:spPr>
      </p:pic>
      <p:cxnSp>
        <p:nvCxnSpPr>
          <p:cNvPr id="32" name="Gerade Verbindung 31"/>
          <p:cNvCxnSpPr/>
          <p:nvPr userDrawn="1"/>
        </p:nvCxnSpPr>
        <p:spPr>
          <a:xfrm>
            <a:off x="180000" y="6498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6575" y="6552000"/>
            <a:ext cx="7200000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35" name="Datumsplatzhalter 3"/>
          <p:cNvSpPr>
            <a:spLocks noGrp="1"/>
          </p:cNvSpPr>
          <p:nvPr>
            <p:ph type="dt" sz="half" idx="10"/>
          </p:nvPr>
        </p:nvSpPr>
        <p:spPr>
          <a:xfrm>
            <a:off x="8150463" y="6552001"/>
            <a:ext cx="630000" cy="2170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06.03.2015</a:t>
            </a:r>
            <a:endParaRPr lang="de-DE" dirty="0"/>
          </a:p>
        </p:txBody>
      </p:sp>
      <p:cxnSp>
        <p:nvCxnSpPr>
          <p:cNvPr id="36" name="Gerade Verbindung 35"/>
          <p:cNvCxnSpPr/>
          <p:nvPr userDrawn="1"/>
        </p:nvCxnSpPr>
        <p:spPr>
          <a:xfrm rot="5400000">
            <a:off x="6899861" y="449211"/>
            <a:ext cx="90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 Inhaltsseite mit Unterpunkt und Brotkrumenpf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35689"/>
            <a:ext cx="6832800" cy="307777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Agendapunkt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60001" y="6552000"/>
            <a:ext cx="308866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B166094D-5479-4346-BFDB-F02A7C67E95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0" name="Gerade Verbindung 19"/>
          <p:cNvCxnSpPr/>
          <p:nvPr userDrawn="1"/>
        </p:nvCxnSpPr>
        <p:spPr>
          <a:xfrm rot="5400000" flipH="1" flipV="1">
            <a:off x="7901737" y="6588000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>
          <a:xfrm rot="5400000" flipH="1" flipV="1">
            <a:off x="1090800" y="6588794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274800"/>
            <a:ext cx="8460000" cy="136800"/>
          </a:xfrm>
        </p:spPr>
        <p:txBody>
          <a:bodyPr wrap="none" tIns="0" bIns="0"/>
          <a:lstStyle>
            <a:lvl1pPr>
              <a:buNone/>
              <a:defRPr sz="900"/>
            </a:lvl1pPr>
          </a:lstStyle>
          <a:p>
            <a:pPr lvl="0"/>
            <a:r>
              <a:rPr lang="de-DE" dirty="0" smtClean="0"/>
              <a:t>Brotkrumenzeile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360000" y="1320800"/>
            <a:ext cx="4078800" cy="4802400"/>
          </a:xfrm>
        </p:spPr>
        <p:txBody>
          <a:bodyPr vert="horz" lIns="0" rIns="0">
            <a:normAutofit/>
          </a:bodyPr>
          <a:lstStyle>
            <a:lvl1pPr marL="240524" indent="-240524" algn="l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300" b="0">
                <a:solidFill>
                  <a:schemeClr val="tx2"/>
                </a:solidFill>
              </a:defRPr>
            </a:lvl1pPr>
            <a:lvl2pPr marL="486000" indent="-234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2pPr>
            <a:lvl3pPr marL="702000" indent="-198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1700">
                <a:solidFill>
                  <a:schemeClr val="tx2"/>
                </a:solidFill>
              </a:defRPr>
            </a:lvl3pPr>
            <a:lvl4pPr marL="936000">
              <a:spcAft>
                <a:spcPts val="572"/>
              </a:spcAft>
              <a:defRPr sz="1400">
                <a:solidFill>
                  <a:schemeClr val="tx2"/>
                </a:solidFill>
              </a:defRPr>
            </a:lvl4pPr>
            <a:lvl5pPr marL="1098000" indent="-144000">
              <a:spcAft>
                <a:spcPts val="572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4" name="Inhaltsplatzhalter 2"/>
          <p:cNvSpPr>
            <a:spLocks noGrp="1"/>
          </p:cNvSpPr>
          <p:nvPr>
            <p:ph idx="17"/>
          </p:nvPr>
        </p:nvSpPr>
        <p:spPr>
          <a:xfrm>
            <a:off x="4708800" y="1321200"/>
            <a:ext cx="4078800" cy="4802400"/>
          </a:xfrm>
        </p:spPr>
        <p:txBody>
          <a:bodyPr vert="horz" lIns="0" rIns="0">
            <a:normAutofit/>
          </a:bodyPr>
          <a:lstStyle>
            <a:lvl1pPr marL="240524" indent="-240524" algn="l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300" b="0">
                <a:solidFill>
                  <a:schemeClr val="tx2"/>
                </a:solidFill>
              </a:defRPr>
            </a:lvl1pPr>
            <a:lvl2pPr marL="486000" indent="-234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2pPr>
            <a:lvl3pPr marL="702000" indent="-198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1700">
                <a:solidFill>
                  <a:schemeClr val="tx2"/>
                </a:solidFill>
              </a:defRPr>
            </a:lvl3pPr>
            <a:lvl4pPr marL="936000">
              <a:spcAft>
                <a:spcPts val="572"/>
              </a:spcAft>
              <a:defRPr sz="1400">
                <a:solidFill>
                  <a:schemeClr val="tx2"/>
                </a:solidFill>
              </a:defRPr>
            </a:lvl4pPr>
            <a:lvl5pPr marL="1098000" indent="-144000">
              <a:spcAft>
                <a:spcPts val="572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31" name="Gerade Verbindung 30"/>
          <p:cNvCxnSpPr/>
          <p:nvPr userDrawn="1"/>
        </p:nvCxnSpPr>
        <p:spPr>
          <a:xfrm>
            <a:off x="180000" y="1080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Bild 31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17" y="226800"/>
            <a:ext cx="1422905" cy="630000"/>
          </a:xfrm>
          <a:prstGeom prst="rect">
            <a:avLst/>
          </a:prstGeom>
        </p:spPr>
      </p:pic>
      <p:cxnSp>
        <p:nvCxnSpPr>
          <p:cNvPr id="33" name="Gerade Verbindung 32"/>
          <p:cNvCxnSpPr/>
          <p:nvPr userDrawn="1"/>
        </p:nvCxnSpPr>
        <p:spPr>
          <a:xfrm>
            <a:off x="180000" y="6498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6575" y="6552000"/>
            <a:ext cx="7200000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36" name="Datumsplatzhalter 3"/>
          <p:cNvSpPr>
            <a:spLocks noGrp="1"/>
          </p:cNvSpPr>
          <p:nvPr>
            <p:ph type="dt" sz="half" idx="10"/>
          </p:nvPr>
        </p:nvSpPr>
        <p:spPr>
          <a:xfrm>
            <a:off x="8150463" y="6552001"/>
            <a:ext cx="630000" cy="2170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06.03.2015</a:t>
            </a:r>
            <a:endParaRPr lang="de-DE" dirty="0"/>
          </a:p>
        </p:txBody>
      </p:sp>
      <p:cxnSp>
        <p:nvCxnSpPr>
          <p:cNvPr id="37" name="Gerade Verbindung 36"/>
          <p:cNvCxnSpPr/>
          <p:nvPr userDrawn="1"/>
        </p:nvCxnSpPr>
        <p:spPr>
          <a:xfrm rot="5400000">
            <a:off x="6899861" y="449211"/>
            <a:ext cx="90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77333"/>
            <a:ext cx="6832800" cy="3048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Unterpunkt des </a:t>
            </a:r>
            <a:r>
              <a:rPr lang="de-DE" dirty="0" err="1" smtClean="0"/>
              <a:t>Agendapunktes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großflächigem Bild ohne Unter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180000" y="1080000"/>
            <a:ext cx="8773200" cy="54259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3" name="Gerade Verbindung 32"/>
          <p:cNvCxnSpPr/>
          <p:nvPr userDrawn="1"/>
        </p:nvCxnSpPr>
        <p:spPr>
          <a:xfrm>
            <a:off x="180000" y="6498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57423"/>
            <a:ext cx="6832800" cy="307777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Agendapunkt</a:t>
            </a:r>
            <a:endParaRPr lang="de-DE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60001" y="6552000"/>
            <a:ext cx="308866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B166094D-5479-4346-BFDB-F02A7C67E95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3" name="Gerade Verbindung 22"/>
          <p:cNvCxnSpPr/>
          <p:nvPr userDrawn="1"/>
        </p:nvCxnSpPr>
        <p:spPr>
          <a:xfrm rot="5400000" flipH="1" flipV="1">
            <a:off x="7901737" y="6588000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>
          <a:xfrm rot="5400000" flipH="1" flipV="1">
            <a:off x="1090800" y="6588794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 userDrawn="1"/>
        </p:nvCxnSpPr>
        <p:spPr>
          <a:xfrm>
            <a:off x="180000" y="1080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Bild 30" descr="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17" y="226800"/>
            <a:ext cx="1422905" cy="630000"/>
          </a:xfrm>
          <a:prstGeom prst="rect">
            <a:avLst/>
          </a:prstGeom>
        </p:spPr>
      </p:pic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6575" y="6552000"/>
            <a:ext cx="7200000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36" name="Datumsplatzhalter 3"/>
          <p:cNvSpPr>
            <a:spLocks noGrp="1"/>
          </p:cNvSpPr>
          <p:nvPr>
            <p:ph type="dt" sz="half" idx="10"/>
          </p:nvPr>
        </p:nvSpPr>
        <p:spPr>
          <a:xfrm>
            <a:off x="8150463" y="6552001"/>
            <a:ext cx="630000" cy="2170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06.03.2015</a:t>
            </a:r>
            <a:endParaRPr lang="de-DE" dirty="0"/>
          </a:p>
        </p:txBody>
      </p:sp>
      <p:cxnSp>
        <p:nvCxnSpPr>
          <p:cNvPr id="37" name="Gerade Verbindung 36"/>
          <p:cNvCxnSpPr/>
          <p:nvPr userDrawn="1"/>
        </p:nvCxnSpPr>
        <p:spPr>
          <a:xfrm rot="5400000">
            <a:off x="6899861" y="449211"/>
            <a:ext cx="90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großflächigem Bild und Unter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180000" y="1080000"/>
            <a:ext cx="8773200" cy="54259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35689"/>
            <a:ext cx="6832800" cy="307777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Agendapunkt</a:t>
            </a:r>
            <a:endParaRPr lang="de-DE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60001" y="6552000"/>
            <a:ext cx="308866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B166094D-5479-4346-BFDB-F02A7C67E95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180000" y="6498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 rot="5400000" flipH="1" flipV="1">
            <a:off x="7901737" y="6588000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/>
        </p:nvCxnSpPr>
        <p:spPr>
          <a:xfrm rot="5400000" flipH="1" flipV="1">
            <a:off x="1090800" y="6588794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 userDrawn="1"/>
        </p:nvCxnSpPr>
        <p:spPr>
          <a:xfrm>
            <a:off x="180000" y="1080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Bild 34" descr="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17" y="226800"/>
            <a:ext cx="1422905" cy="630000"/>
          </a:xfrm>
          <a:prstGeom prst="rect">
            <a:avLst/>
          </a:prstGeom>
        </p:spPr>
      </p:pic>
      <p:sp>
        <p:nvSpPr>
          <p:cNvPr id="3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6575" y="6552000"/>
            <a:ext cx="7200000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38" name="Datumsplatzhalter 3"/>
          <p:cNvSpPr>
            <a:spLocks noGrp="1"/>
          </p:cNvSpPr>
          <p:nvPr>
            <p:ph type="dt" sz="half" idx="10"/>
          </p:nvPr>
        </p:nvSpPr>
        <p:spPr>
          <a:xfrm>
            <a:off x="8150463" y="6552001"/>
            <a:ext cx="630000" cy="2170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06.03.2015</a:t>
            </a:r>
            <a:endParaRPr lang="de-DE" dirty="0"/>
          </a:p>
        </p:txBody>
      </p:sp>
      <p:cxnSp>
        <p:nvCxnSpPr>
          <p:cNvPr id="39" name="Gerade Verbindung 38"/>
          <p:cNvCxnSpPr/>
          <p:nvPr userDrawn="1"/>
        </p:nvCxnSpPr>
        <p:spPr>
          <a:xfrm rot="5400000">
            <a:off x="6899861" y="449211"/>
            <a:ext cx="90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77333"/>
            <a:ext cx="6832800" cy="3048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Unterpunkt des </a:t>
            </a:r>
            <a:r>
              <a:rPr lang="de-DE" dirty="0" err="1" smtClean="0"/>
              <a:t>Agendapunktes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ohne Ko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360000"/>
            <a:ext cx="8420463" cy="5913800"/>
          </a:xfrm>
        </p:spPr>
        <p:txBody>
          <a:bodyPr vert="horz"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72"/>
              </a:spcAft>
              <a:buSzPct val="100000"/>
              <a:buFontTx/>
              <a:buNone/>
              <a:defRPr sz="2600" b="0">
                <a:solidFill>
                  <a:schemeClr val="tx2"/>
                </a:solidFill>
              </a:defRPr>
            </a:lvl1pPr>
            <a:lvl2pPr marL="1051437">
              <a:spcAft>
                <a:spcPts val="572"/>
              </a:spcAft>
              <a:buFontTx/>
              <a:buNone/>
              <a:defRPr sz="1800">
                <a:solidFill>
                  <a:schemeClr val="tx1"/>
                </a:solidFill>
              </a:defRPr>
            </a:lvl2pPr>
            <a:lvl3pPr marL="1264473">
              <a:spcAft>
                <a:spcPts val="572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572"/>
              </a:spcAft>
              <a:defRPr sz="1800">
                <a:solidFill>
                  <a:schemeClr val="tx1"/>
                </a:solidFill>
              </a:defRPr>
            </a:lvl4pPr>
            <a:lvl5pPr>
              <a:spcAft>
                <a:spcPts val="572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60001" y="6552000"/>
            <a:ext cx="308866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B166094D-5479-4346-BFDB-F02A7C67E95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6575" y="6552000"/>
            <a:ext cx="7200000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cxnSp>
        <p:nvCxnSpPr>
          <p:cNvPr id="16" name="Gerade Verbindung 15"/>
          <p:cNvCxnSpPr/>
          <p:nvPr userDrawn="1"/>
        </p:nvCxnSpPr>
        <p:spPr>
          <a:xfrm rot="5400000" flipH="1" flipV="1">
            <a:off x="7901737" y="6588000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 rot="5400000" flipH="1" flipV="1">
            <a:off x="1090800" y="6588794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180000" y="6498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8150463" y="6552001"/>
            <a:ext cx="630000" cy="2170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06.03.2015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80000" y="1080000"/>
            <a:ext cx="8762400" cy="54259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1620000"/>
            <a:ext cx="8229600" cy="4518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Tx/>
              <a:buNone/>
              <a:defRPr sz="2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Agendapunkt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60001" y="6552000"/>
            <a:ext cx="308866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B166094D-5479-4346-BFDB-F02A7C67E95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9" name="Gerade Verbindung 18"/>
          <p:cNvCxnSpPr/>
          <p:nvPr userDrawn="1"/>
        </p:nvCxnSpPr>
        <p:spPr>
          <a:xfrm rot="5400000" flipH="1" flipV="1">
            <a:off x="7901737" y="6595200"/>
            <a:ext cx="18000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 rot="5400000" flipH="1" flipV="1">
            <a:off x="1090800" y="6595200"/>
            <a:ext cx="18000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d 26" descr="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17" y="226800"/>
            <a:ext cx="1422905" cy="630000"/>
          </a:xfrm>
          <a:prstGeom prst="rect">
            <a:avLst/>
          </a:prstGeom>
        </p:spPr>
      </p:pic>
      <p:sp>
        <p:nvSpPr>
          <p:cNvPr id="2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6575" y="6552000"/>
            <a:ext cx="7200000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29" name="Datumsplatzhalter 3"/>
          <p:cNvSpPr>
            <a:spLocks noGrp="1"/>
          </p:cNvSpPr>
          <p:nvPr>
            <p:ph type="dt" sz="half" idx="10"/>
          </p:nvPr>
        </p:nvSpPr>
        <p:spPr>
          <a:xfrm>
            <a:off x="8150463" y="6552001"/>
            <a:ext cx="630000" cy="2170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06.03.2015</a:t>
            </a:r>
            <a:endParaRPr lang="de-DE" dirty="0"/>
          </a:p>
        </p:txBody>
      </p:sp>
      <p:cxnSp>
        <p:nvCxnSpPr>
          <p:cNvPr id="30" name="Gerade Verbindung 29"/>
          <p:cNvCxnSpPr/>
          <p:nvPr userDrawn="1"/>
        </p:nvCxnSpPr>
        <p:spPr>
          <a:xfrm rot="5400000">
            <a:off x="6899861" y="449211"/>
            <a:ext cx="90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Unter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57423"/>
            <a:ext cx="6832800" cy="307777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Agendapunkt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60001" y="6552000"/>
            <a:ext cx="308866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B166094D-5479-4346-BFDB-F02A7C67E95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1" name="Gerade Verbindung 20"/>
          <p:cNvCxnSpPr/>
          <p:nvPr userDrawn="1"/>
        </p:nvCxnSpPr>
        <p:spPr>
          <a:xfrm rot="5400000" flipH="1" flipV="1">
            <a:off x="7901737" y="6588000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 rot="5400000" flipH="1" flipV="1">
            <a:off x="1090800" y="6588794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360000" y="1320800"/>
            <a:ext cx="8420463" cy="4802400"/>
          </a:xfrm>
        </p:spPr>
        <p:txBody>
          <a:bodyPr vert="horz" lIns="0" rIns="0">
            <a:normAutofit/>
          </a:bodyPr>
          <a:lstStyle>
            <a:lvl1pPr marL="240524" indent="-240524" algn="l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300" b="0">
                <a:solidFill>
                  <a:schemeClr val="tx2"/>
                </a:solidFill>
              </a:defRPr>
            </a:lvl1pPr>
            <a:lvl2pPr marL="486000" indent="-234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2pPr>
            <a:lvl3pPr marL="702000" indent="-198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1700">
                <a:solidFill>
                  <a:schemeClr val="tx2"/>
                </a:solidFill>
              </a:defRPr>
            </a:lvl3pPr>
            <a:lvl4pPr marL="936000">
              <a:spcAft>
                <a:spcPts val="572"/>
              </a:spcAft>
              <a:defRPr sz="1400">
                <a:solidFill>
                  <a:schemeClr val="tx2"/>
                </a:solidFill>
              </a:defRPr>
            </a:lvl4pPr>
            <a:lvl5pPr marL="1098000" indent="-144000">
              <a:spcAft>
                <a:spcPts val="572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31" name="Gerade Verbindung 30"/>
          <p:cNvCxnSpPr/>
          <p:nvPr userDrawn="1"/>
        </p:nvCxnSpPr>
        <p:spPr>
          <a:xfrm>
            <a:off x="180000" y="1080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Bild 31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17" y="226800"/>
            <a:ext cx="1422905" cy="630000"/>
          </a:xfrm>
          <a:prstGeom prst="rect">
            <a:avLst/>
          </a:prstGeom>
        </p:spPr>
      </p:pic>
      <p:cxnSp>
        <p:nvCxnSpPr>
          <p:cNvPr id="33" name="Gerade Verbindung 32"/>
          <p:cNvCxnSpPr/>
          <p:nvPr userDrawn="1"/>
        </p:nvCxnSpPr>
        <p:spPr>
          <a:xfrm>
            <a:off x="180000" y="6498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6575" y="6552000"/>
            <a:ext cx="7200000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35" name="Datumsplatzhalter 3"/>
          <p:cNvSpPr>
            <a:spLocks noGrp="1"/>
          </p:cNvSpPr>
          <p:nvPr>
            <p:ph type="dt" sz="half" idx="10"/>
          </p:nvPr>
        </p:nvSpPr>
        <p:spPr>
          <a:xfrm>
            <a:off x="8150463" y="6552001"/>
            <a:ext cx="630000" cy="2170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06.03.2015</a:t>
            </a:r>
            <a:endParaRPr lang="de-DE" dirty="0"/>
          </a:p>
        </p:txBody>
      </p:sp>
      <p:cxnSp>
        <p:nvCxnSpPr>
          <p:cNvPr id="36" name="Gerade Verbindung 35"/>
          <p:cNvCxnSpPr/>
          <p:nvPr userDrawn="1"/>
        </p:nvCxnSpPr>
        <p:spPr>
          <a:xfrm rot="5400000">
            <a:off x="6899861" y="449211"/>
            <a:ext cx="90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024" y="220613"/>
            <a:ext cx="1658939" cy="5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57423"/>
            <a:ext cx="6832800" cy="307777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Agendapunkt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60001" y="6552000"/>
            <a:ext cx="308866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B166094D-5479-4346-BFDB-F02A7C67E95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1" name="Gerade Verbindung 20"/>
          <p:cNvCxnSpPr/>
          <p:nvPr userDrawn="1"/>
        </p:nvCxnSpPr>
        <p:spPr>
          <a:xfrm rot="5400000" flipH="1" flipV="1">
            <a:off x="7901737" y="6588000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 rot="5400000" flipH="1" flipV="1">
            <a:off x="1090800" y="6588794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360000" y="1320800"/>
            <a:ext cx="8420463" cy="4802400"/>
          </a:xfrm>
        </p:spPr>
        <p:txBody>
          <a:bodyPr vert="horz" lIns="0" rIns="0">
            <a:normAutofit/>
          </a:bodyPr>
          <a:lstStyle>
            <a:lvl1pPr marL="457200" indent="-457200" algn="l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 typeface="+mj-lt"/>
              <a:buAutoNum type="arabicPeriod"/>
              <a:defRPr sz="2300" b="0">
                <a:solidFill>
                  <a:schemeClr val="tx2"/>
                </a:solidFill>
              </a:defRPr>
            </a:lvl1pPr>
            <a:lvl2pPr marL="486000" indent="-234000">
              <a:spcAft>
                <a:spcPts val="572"/>
              </a:spcAft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2pPr>
            <a:lvl3pPr marL="846900" indent="-342900">
              <a:spcAft>
                <a:spcPts val="572"/>
              </a:spcAft>
              <a:buSzPct val="100000"/>
              <a:buFont typeface="+mj-lt"/>
              <a:buAutoNum type="arabicPeriod"/>
              <a:defRPr sz="1700">
                <a:solidFill>
                  <a:schemeClr val="tx2"/>
                </a:solidFill>
              </a:defRPr>
            </a:lvl3pPr>
            <a:lvl4pPr marL="1060710" indent="-342900">
              <a:spcAft>
                <a:spcPts val="572"/>
              </a:spcAft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 marL="1182600" indent="-228600">
              <a:spcAft>
                <a:spcPts val="572"/>
              </a:spcAft>
              <a:buFont typeface="+mj-lt"/>
              <a:buAutoNum type="arabicPeriod"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31" name="Gerade Verbindung 30"/>
          <p:cNvCxnSpPr/>
          <p:nvPr userDrawn="1"/>
        </p:nvCxnSpPr>
        <p:spPr>
          <a:xfrm>
            <a:off x="180000" y="1080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Bild 31" descr="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17" y="226800"/>
            <a:ext cx="1422905" cy="630000"/>
          </a:xfrm>
          <a:prstGeom prst="rect">
            <a:avLst/>
          </a:prstGeom>
        </p:spPr>
      </p:pic>
      <p:cxnSp>
        <p:nvCxnSpPr>
          <p:cNvPr id="33" name="Gerade Verbindung 32"/>
          <p:cNvCxnSpPr/>
          <p:nvPr userDrawn="1"/>
        </p:nvCxnSpPr>
        <p:spPr>
          <a:xfrm>
            <a:off x="180000" y="6498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6575" y="6552000"/>
            <a:ext cx="7200000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35" name="Datumsplatzhalter 3"/>
          <p:cNvSpPr>
            <a:spLocks noGrp="1"/>
          </p:cNvSpPr>
          <p:nvPr>
            <p:ph type="dt" sz="half" idx="10"/>
          </p:nvPr>
        </p:nvSpPr>
        <p:spPr>
          <a:xfrm>
            <a:off x="8150463" y="6552001"/>
            <a:ext cx="630000" cy="2170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06.03.2015</a:t>
            </a:r>
            <a:endParaRPr lang="de-DE" dirty="0"/>
          </a:p>
        </p:txBody>
      </p:sp>
      <p:cxnSp>
        <p:nvCxnSpPr>
          <p:cNvPr id="36" name="Gerade Verbindung 35"/>
          <p:cNvCxnSpPr/>
          <p:nvPr userDrawn="1"/>
        </p:nvCxnSpPr>
        <p:spPr>
          <a:xfrm rot="5400000">
            <a:off x="6899861" y="449211"/>
            <a:ext cx="90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ohne Unter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57423"/>
            <a:ext cx="6832800" cy="307777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Agendapunkt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60001" y="6552000"/>
            <a:ext cx="308866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B166094D-5479-4346-BFDB-F02A7C67E95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1" name="Gerade Verbindung 20"/>
          <p:cNvCxnSpPr/>
          <p:nvPr userDrawn="1"/>
        </p:nvCxnSpPr>
        <p:spPr>
          <a:xfrm rot="5400000" flipH="1" flipV="1">
            <a:off x="7901737" y="6588000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 rot="5400000" flipH="1" flipV="1">
            <a:off x="1090800" y="6588794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360000" y="1320800"/>
            <a:ext cx="8420463" cy="4802400"/>
          </a:xfrm>
        </p:spPr>
        <p:txBody>
          <a:bodyPr vert="horz" lIns="0" rIns="0">
            <a:normAutofit/>
          </a:bodyPr>
          <a:lstStyle>
            <a:lvl1pPr marL="240524" indent="-240524" algn="l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300" b="0">
                <a:solidFill>
                  <a:schemeClr val="tx2"/>
                </a:solidFill>
              </a:defRPr>
            </a:lvl1pPr>
            <a:lvl2pPr marL="486000" indent="-234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2pPr>
            <a:lvl3pPr marL="702000" indent="-198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1700">
                <a:solidFill>
                  <a:schemeClr val="tx2"/>
                </a:solidFill>
              </a:defRPr>
            </a:lvl3pPr>
            <a:lvl4pPr marL="936000">
              <a:spcAft>
                <a:spcPts val="572"/>
              </a:spcAft>
              <a:defRPr sz="1400">
                <a:solidFill>
                  <a:schemeClr val="tx2"/>
                </a:solidFill>
              </a:defRPr>
            </a:lvl4pPr>
            <a:lvl5pPr marL="1098000" indent="-144000">
              <a:spcAft>
                <a:spcPts val="572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31" name="Gerade Verbindung 30"/>
          <p:cNvCxnSpPr/>
          <p:nvPr userDrawn="1"/>
        </p:nvCxnSpPr>
        <p:spPr>
          <a:xfrm>
            <a:off x="180000" y="1080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Bild 31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17" y="226800"/>
            <a:ext cx="1422905" cy="630000"/>
          </a:xfrm>
          <a:prstGeom prst="rect">
            <a:avLst/>
          </a:prstGeom>
        </p:spPr>
      </p:pic>
      <p:cxnSp>
        <p:nvCxnSpPr>
          <p:cNvPr id="33" name="Gerade Verbindung 32"/>
          <p:cNvCxnSpPr/>
          <p:nvPr userDrawn="1"/>
        </p:nvCxnSpPr>
        <p:spPr>
          <a:xfrm>
            <a:off x="180000" y="6498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6575" y="6552000"/>
            <a:ext cx="7200000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35" name="Datumsplatzhalter 3"/>
          <p:cNvSpPr>
            <a:spLocks noGrp="1"/>
          </p:cNvSpPr>
          <p:nvPr>
            <p:ph type="dt" sz="half" idx="10"/>
          </p:nvPr>
        </p:nvSpPr>
        <p:spPr>
          <a:xfrm>
            <a:off x="8150463" y="6552001"/>
            <a:ext cx="630000" cy="2170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06.03.2015</a:t>
            </a:r>
            <a:endParaRPr lang="de-DE" dirty="0"/>
          </a:p>
        </p:txBody>
      </p:sp>
      <p:cxnSp>
        <p:nvCxnSpPr>
          <p:cNvPr id="36" name="Gerade Verbindung 35"/>
          <p:cNvCxnSpPr/>
          <p:nvPr userDrawn="1"/>
        </p:nvCxnSpPr>
        <p:spPr>
          <a:xfrm rot="5400000">
            <a:off x="6899861" y="449211"/>
            <a:ext cx="90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Unter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35689"/>
            <a:ext cx="6832800" cy="307777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Agendapunkt</a:t>
            </a:r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77333"/>
            <a:ext cx="6832800" cy="3048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Unterpunkt des </a:t>
            </a:r>
            <a:r>
              <a:rPr lang="de-DE" dirty="0" err="1" smtClean="0"/>
              <a:t>Agendapunktes</a:t>
            </a:r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60001" y="6552000"/>
            <a:ext cx="308866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B166094D-5479-4346-BFDB-F02A7C67E95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6" name="Gerade Verbindung 25"/>
          <p:cNvCxnSpPr/>
          <p:nvPr userDrawn="1"/>
        </p:nvCxnSpPr>
        <p:spPr>
          <a:xfrm rot="5400000" flipH="1" flipV="1">
            <a:off x="7901737" y="6588000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>
          <a:xfrm rot="5400000" flipH="1" flipV="1">
            <a:off x="1090800" y="6588794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360000" y="1320800"/>
            <a:ext cx="8420463" cy="4802400"/>
          </a:xfrm>
        </p:spPr>
        <p:txBody>
          <a:bodyPr vert="horz" lIns="0" rIns="0">
            <a:normAutofit/>
          </a:bodyPr>
          <a:lstStyle>
            <a:lvl1pPr marL="240524" indent="-240524" algn="l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300" b="0">
                <a:solidFill>
                  <a:schemeClr val="tx2"/>
                </a:solidFill>
              </a:defRPr>
            </a:lvl1pPr>
            <a:lvl2pPr marL="486000" indent="-234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2pPr>
            <a:lvl3pPr marL="702000" indent="-198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1700">
                <a:solidFill>
                  <a:schemeClr val="tx2"/>
                </a:solidFill>
              </a:defRPr>
            </a:lvl3pPr>
            <a:lvl4pPr marL="936000">
              <a:spcAft>
                <a:spcPts val="572"/>
              </a:spcAft>
              <a:defRPr sz="1400">
                <a:solidFill>
                  <a:schemeClr val="tx2"/>
                </a:solidFill>
              </a:defRPr>
            </a:lvl4pPr>
            <a:lvl5pPr marL="1098000" indent="-144000">
              <a:spcAft>
                <a:spcPts val="572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36" name="Gerade Verbindung 35"/>
          <p:cNvCxnSpPr/>
          <p:nvPr userDrawn="1"/>
        </p:nvCxnSpPr>
        <p:spPr>
          <a:xfrm>
            <a:off x="180000" y="1080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Bild 36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17" y="226800"/>
            <a:ext cx="1422905" cy="630000"/>
          </a:xfrm>
          <a:prstGeom prst="rect">
            <a:avLst/>
          </a:prstGeom>
        </p:spPr>
      </p:pic>
      <p:cxnSp>
        <p:nvCxnSpPr>
          <p:cNvPr id="38" name="Gerade Verbindung 37"/>
          <p:cNvCxnSpPr/>
          <p:nvPr userDrawn="1"/>
        </p:nvCxnSpPr>
        <p:spPr>
          <a:xfrm>
            <a:off x="180000" y="6498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6575" y="6552000"/>
            <a:ext cx="7200000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41" name="Datumsplatzhalter 3"/>
          <p:cNvSpPr>
            <a:spLocks noGrp="1"/>
          </p:cNvSpPr>
          <p:nvPr>
            <p:ph type="dt" sz="half" idx="10"/>
          </p:nvPr>
        </p:nvSpPr>
        <p:spPr>
          <a:xfrm>
            <a:off x="8150463" y="6552001"/>
            <a:ext cx="630000" cy="2170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06.03.2015</a:t>
            </a:r>
            <a:endParaRPr lang="de-DE" dirty="0"/>
          </a:p>
        </p:txBody>
      </p:sp>
      <p:cxnSp>
        <p:nvCxnSpPr>
          <p:cNvPr id="42" name="Gerade Verbindung 41"/>
          <p:cNvCxnSpPr/>
          <p:nvPr userDrawn="1"/>
        </p:nvCxnSpPr>
        <p:spPr>
          <a:xfrm rot="5400000">
            <a:off x="6899861" y="449211"/>
            <a:ext cx="90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ohne Unterpunkt mit Brotkrumenpf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57423"/>
            <a:ext cx="6832800" cy="307777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Agendapunkt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60001" y="6552000"/>
            <a:ext cx="308866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B166094D-5479-4346-BFDB-F02A7C67E95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7" name="Gerade Verbindung 16"/>
          <p:cNvCxnSpPr/>
          <p:nvPr userDrawn="1"/>
        </p:nvCxnSpPr>
        <p:spPr>
          <a:xfrm rot="5400000" flipH="1" flipV="1">
            <a:off x="7901737" y="6588000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 rot="5400000" flipH="1" flipV="1">
            <a:off x="1090800" y="6588794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274800"/>
            <a:ext cx="8420463" cy="136800"/>
          </a:xfrm>
        </p:spPr>
        <p:txBody>
          <a:bodyPr wrap="none" tIns="0" bIns="0"/>
          <a:lstStyle>
            <a:lvl1pPr>
              <a:buNone/>
              <a:defRPr sz="900"/>
            </a:lvl1pPr>
          </a:lstStyle>
          <a:p>
            <a:pPr lvl="0"/>
            <a:r>
              <a:rPr lang="de-DE" dirty="0" smtClean="0"/>
              <a:t>Brotkrumenzeile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360000" y="1320800"/>
            <a:ext cx="8420463" cy="4802400"/>
          </a:xfrm>
        </p:spPr>
        <p:txBody>
          <a:bodyPr vert="horz" lIns="0" rIns="0">
            <a:normAutofit/>
          </a:bodyPr>
          <a:lstStyle>
            <a:lvl1pPr marL="240524" indent="-240524" algn="l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300" b="0">
                <a:solidFill>
                  <a:schemeClr val="tx2"/>
                </a:solidFill>
              </a:defRPr>
            </a:lvl1pPr>
            <a:lvl2pPr marL="486000" indent="-234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2pPr>
            <a:lvl3pPr marL="702000" indent="-198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1700">
                <a:solidFill>
                  <a:schemeClr val="tx2"/>
                </a:solidFill>
              </a:defRPr>
            </a:lvl3pPr>
            <a:lvl4pPr marL="936000">
              <a:spcAft>
                <a:spcPts val="572"/>
              </a:spcAft>
              <a:defRPr sz="1400">
                <a:solidFill>
                  <a:schemeClr val="tx2"/>
                </a:solidFill>
              </a:defRPr>
            </a:lvl4pPr>
            <a:lvl5pPr marL="1098000" indent="-144000">
              <a:spcAft>
                <a:spcPts val="572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29" name="Gerade Verbindung 28"/>
          <p:cNvCxnSpPr/>
          <p:nvPr userDrawn="1"/>
        </p:nvCxnSpPr>
        <p:spPr>
          <a:xfrm>
            <a:off x="180000" y="1080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Bild 29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17" y="226800"/>
            <a:ext cx="1422905" cy="630000"/>
          </a:xfrm>
          <a:prstGeom prst="rect">
            <a:avLst/>
          </a:prstGeom>
        </p:spPr>
      </p:pic>
      <p:cxnSp>
        <p:nvCxnSpPr>
          <p:cNvPr id="31" name="Gerade Verbindung 30"/>
          <p:cNvCxnSpPr/>
          <p:nvPr userDrawn="1"/>
        </p:nvCxnSpPr>
        <p:spPr>
          <a:xfrm>
            <a:off x="180000" y="6498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6575" y="6552000"/>
            <a:ext cx="7200000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>
          <a:xfrm>
            <a:off x="8150463" y="6552001"/>
            <a:ext cx="630000" cy="2170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06.03.2015</a:t>
            </a:r>
            <a:endParaRPr lang="de-DE" dirty="0"/>
          </a:p>
        </p:txBody>
      </p:sp>
      <p:cxnSp>
        <p:nvCxnSpPr>
          <p:cNvPr id="35" name="Gerade Verbindung 34"/>
          <p:cNvCxnSpPr/>
          <p:nvPr userDrawn="1"/>
        </p:nvCxnSpPr>
        <p:spPr>
          <a:xfrm rot="5400000">
            <a:off x="6899861" y="449211"/>
            <a:ext cx="90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Unterpunkt und Brotkrumenpf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35689"/>
            <a:ext cx="6832800" cy="307777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Agendapunkt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60001" y="6552000"/>
            <a:ext cx="308866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B166094D-5479-4346-BFDB-F02A7C67E95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9" name="Gerade Verbindung 18"/>
          <p:cNvCxnSpPr/>
          <p:nvPr userDrawn="1"/>
        </p:nvCxnSpPr>
        <p:spPr>
          <a:xfrm rot="5400000" flipH="1" flipV="1">
            <a:off x="7901737" y="6588000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 rot="5400000" flipH="1" flipV="1">
            <a:off x="1090800" y="6588794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6274800"/>
            <a:ext cx="8420463" cy="136800"/>
          </a:xfrm>
        </p:spPr>
        <p:txBody>
          <a:bodyPr wrap="none" tIns="0" bIns="0"/>
          <a:lstStyle>
            <a:lvl1pPr>
              <a:buNone/>
              <a:defRPr sz="900"/>
            </a:lvl1pPr>
          </a:lstStyle>
          <a:p>
            <a:pPr lvl="0"/>
            <a:r>
              <a:rPr lang="de-DE" dirty="0" smtClean="0"/>
              <a:t>Brotkrumenzeile</a:t>
            </a:r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360000" y="1320800"/>
            <a:ext cx="8420463" cy="4802400"/>
          </a:xfrm>
        </p:spPr>
        <p:txBody>
          <a:bodyPr vert="horz" lIns="0" rIns="0">
            <a:normAutofit/>
          </a:bodyPr>
          <a:lstStyle>
            <a:lvl1pPr marL="240524" indent="-240524" algn="l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300" b="0">
                <a:solidFill>
                  <a:schemeClr val="tx2"/>
                </a:solidFill>
              </a:defRPr>
            </a:lvl1pPr>
            <a:lvl2pPr marL="486000" indent="-234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2pPr>
            <a:lvl3pPr marL="702000" indent="-198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1700">
                <a:solidFill>
                  <a:schemeClr val="tx2"/>
                </a:solidFill>
              </a:defRPr>
            </a:lvl3pPr>
            <a:lvl4pPr marL="936000">
              <a:spcAft>
                <a:spcPts val="572"/>
              </a:spcAft>
              <a:defRPr sz="1400">
                <a:solidFill>
                  <a:schemeClr val="tx2"/>
                </a:solidFill>
              </a:defRPr>
            </a:lvl4pPr>
            <a:lvl5pPr marL="1098000" indent="-144000">
              <a:spcAft>
                <a:spcPts val="572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29" name="Gerade Verbindung 28"/>
          <p:cNvCxnSpPr/>
          <p:nvPr userDrawn="1"/>
        </p:nvCxnSpPr>
        <p:spPr>
          <a:xfrm>
            <a:off x="180000" y="1080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Bild 29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17" y="226800"/>
            <a:ext cx="1422905" cy="630000"/>
          </a:xfrm>
          <a:prstGeom prst="rect">
            <a:avLst/>
          </a:prstGeom>
        </p:spPr>
      </p:pic>
      <p:cxnSp>
        <p:nvCxnSpPr>
          <p:cNvPr id="31" name="Gerade Verbindung 30"/>
          <p:cNvCxnSpPr/>
          <p:nvPr userDrawn="1"/>
        </p:nvCxnSpPr>
        <p:spPr>
          <a:xfrm>
            <a:off x="180000" y="6498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6575" y="6552000"/>
            <a:ext cx="7200000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34" name="Datumsplatzhalter 3"/>
          <p:cNvSpPr>
            <a:spLocks noGrp="1"/>
          </p:cNvSpPr>
          <p:nvPr>
            <p:ph type="dt" sz="half" idx="10"/>
          </p:nvPr>
        </p:nvSpPr>
        <p:spPr>
          <a:xfrm>
            <a:off x="8150463" y="6552001"/>
            <a:ext cx="630000" cy="2170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06.03.2015</a:t>
            </a:r>
            <a:endParaRPr lang="de-DE" dirty="0"/>
          </a:p>
        </p:txBody>
      </p:sp>
      <p:cxnSp>
        <p:nvCxnSpPr>
          <p:cNvPr id="35" name="Gerade Verbindung 34"/>
          <p:cNvCxnSpPr/>
          <p:nvPr userDrawn="1"/>
        </p:nvCxnSpPr>
        <p:spPr>
          <a:xfrm rot="5400000">
            <a:off x="6899861" y="449211"/>
            <a:ext cx="90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77333"/>
            <a:ext cx="6832800" cy="3048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Unterpunkt des </a:t>
            </a:r>
            <a:r>
              <a:rPr lang="de-DE" dirty="0" err="1" smtClean="0"/>
              <a:t>Agendapunktes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 Inhaltsseite ohne Unter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57423"/>
            <a:ext cx="6832800" cy="307777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Agendapunkt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60001" y="6552000"/>
            <a:ext cx="308866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B166094D-5479-4346-BFDB-F02A7C67E95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1" name="Gerade Verbindung 20"/>
          <p:cNvCxnSpPr/>
          <p:nvPr userDrawn="1"/>
        </p:nvCxnSpPr>
        <p:spPr>
          <a:xfrm rot="5400000" flipH="1" flipV="1">
            <a:off x="7901737" y="6588000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 rot="5400000" flipH="1" flipV="1">
            <a:off x="1090800" y="6588794"/>
            <a:ext cx="18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360000" y="1320800"/>
            <a:ext cx="4078800" cy="4802400"/>
          </a:xfrm>
        </p:spPr>
        <p:txBody>
          <a:bodyPr vert="horz" lIns="0" rIns="0">
            <a:normAutofit/>
          </a:bodyPr>
          <a:lstStyle>
            <a:lvl1pPr marL="240524" indent="-240524" algn="l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300" b="0">
                <a:solidFill>
                  <a:schemeClr val="tx2"/>
                </a:solidFill>
              </a:defRPr>
            </a:lvl1pPr>
            <a:lvl2pPr marL="486000" indent="-234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2pPr>
            <a:lvl3pPr marL="702000" indent="-198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1700">
                <a:solidFill>
                  <a:schemeClr val="tx2"/>
                </a:solidFill>
              </a:defRPr>
            </a:lvl3pPr>
            <a:lvl4pPr marL="936000">
              <a:spcAft>
                <a:spcPts val="572"/>
              </a:spcAft>
              <a:defRPr sz="1400">
                <a:solidFill>
                  <a:schemeClr val="tx2"/>
                </a:solidFill>
              </a:defRPr>
            </a:lvl4pPr>
            <a:lvl5pPr marL="1098000" indent="-144000">
              <a:spcAft>
                <a:spcPts val="572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idx="14"/>
          </p:nvPr>
        </p:nvSpPr>
        <p:spPr>
          <a:xfrm>
            <a:off x="4708800" y="1321200"/>
            <a:ext cx="4078800" cy="4802400"/>
          </a:xfrm>
        </p:spPr>
        <p:txBody>
          <a:bodyPr vert="horz" lIns="0" rIns="0">
            <a:normAutofit/>
          </a:bodyPr>
          <a:lstStyle>
            <a:lvl1pPr marL="240524" indent="-240524" algn="l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300" b="0">
                <a:solidFill>
                  <a:schemeClr val="tx2"/>
                </a:solidFill>
              </a:defRPr>
            </a:lvl1pPr>
            <a:lvl2pPr marL="486000" indent="-234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2pPr>
            <a:lvl3pPr marL="702000" indent="-198000">
              <a:spcAft>
                <a:spcPts val="572"/>
              </a:spcAft>
              <a:buSzPct val="100000"/>
              <a:buFontTx/>
              <a:buBlip>
                <a:blip r:embed="rId2"/>
              </a:buBlip>
              <a:defRPr sz="1700">
                <a:solidFill>
                  <a:schemeClr val="tx2"/>
                </a:solidFill>
              </a:defRPr>
            </a:lvl3pPr>
            <a:lvl4pPr marL="936000">
              <a:spcAft>
                <a:spcPts val="572"/>
              </a:spcAft>
              <a:defRPr sz="1400">
                <a:solidFill>
                  <a:schemeClr val="tx2"/>
                </a:solidFill>
              </a:defRPr>
            </a:lvl4pPr>
            <a:lvl5pPr marL="1098000" indent="-144000">
              <a:spcAft>
                <a:spcPts val="572"/>
              </a:spcAft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180000" y="1080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Bild 30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17" y="226800"/>
            <a:ext cx="1422905" cy="630000"/>
          </a:xfrm>
          <a:prstGeom prst="rect">
            <a:avLst/>
          </a:prstGeom>
        </p:spPr>
      </p:pic>
      <p:cxnSp>
        <p:nvCxnSpPr>
          <p:cNvPr id="32" name="Gerade Verbindung 31"/>
          <p:cNvCxnSpPr/>
          <p:nvPr userDrawn="1"/>
        </p:nvCxnSpPr>
        <p:spPr>
          <a:xfrm>
            <a:off x="180000" y="6498000"/>
            <a:ext cx="87732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6575" y="6552000"/>
            <a:ext cx="7200000" cy="2170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35" name="Datumsplatzhalter 3"/>
          <p:cNvSpPr>
            <a:spLocks noGrp="1"/>
          </p:cNvSpPr>
          <p:nvPr>
            <p:ph type="dt" sz="half" idx="10"/>
          </p:nvPr>
        </p:nvSpPr>
        <p:spPr>
          <a:xfrm>
            <a:off x="8150463" y="6552001"/>
            <a:ext cx="630000" cy="2170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06.03.2015</a:t>
            </a:r>
            <a:endParaRPr lang="de-DE" dirty="0"/>
          </a:p>
        </p:txBody>
      </p:sp>
      <p:cxnSp>
        <p:nvCxnSpPr>
          <p:cNvPr id="36" name="Gerade Verbindung 35"/>
          <p:cNvCxnSpPr/>
          <p:nvPr userDrawn="1"/>
        </p:nvCxnSpPr>
        <p:spPr>
          <a:xfrm rot="5400000">
            <a:off x="6899861" y="449211"/>
            <a:ext cx="9000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8001000" cy="4525963"/>
          </a:xfrm>
          <a:prstGeom prst="rect">
            <a:avLst/>
          </a:prstGeom>
        </p:spPr>
        <p:txBody>
          <a:bodyPr vert="horz" lIns="0" tIns="43638" rIns="0" bIns="43638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Titelplatzhalter 13"/>
          <p:cNvSpPr>
            <a:spLocks noGrp="1"/>
          </p:cNvSpPr>
          <p:nvPr>
            <p:ph type="title"/>
          </p:nvPr>
        </p:nvSpPr>
        <p:spPr>
          <a:xfrm>
            <a:off x="609600" y="274639"/>
            <a:ext cx="8001000" cy="1143000"/>
          </a:xfrm>
          <a:prstGeom prst="rect">
            <a:avLst/>
          </a:prstGeom>
        </p:spPr>
        <p:txBody>
          <a:bodyPr vert="horz" lIns="87276" tIns="43638" rIns="87276" bIns="43638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ctr" defTabSz="436381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27285" indent="-327285" algn="l" defTabSz="43638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Arial"/>
          <a:ea typeface="+mn-ea"/>
          <a:cs typeface="Arial"/>
        </a:defRPr>
      </a:lvl1pPr>
      <a:lvl2pPr marL="709119" indent="-272738" algn="l" defTabSz="43638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090951" indent="-218190" algn="l" defTabSz="43638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Arial"/>
          <a:ea typeface="+mn-ea"/>
          <a:cs typeface="Arial"/>
        </a:defRPr>
      </a:lvl3pPr>
      <a:lvl4pPr marL="1527332" indent="-218190" algn="l" defTabSz="436381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Arial"/>
          <a:ea typeface="+mn-ea"/>
          <a:cs typeface="Arial"/>
        </a:defRPr>
      </a:lvl4pPr>
      <a:lvl5pPr marL="1963712" indent="-218190" algn="l" defTabSz="436381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Arial"/>
          <a:ea typeface="+mn-ea"/>
          <a:cs typeface="Arial"/>
        </a:defRPr>
      </a:lvl5pPr>
      <a:lvl6pPr marL="2400093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47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85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235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8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6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42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2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0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28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66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045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-muenster.de/fb2/labore_forschung/oe/pv-prueflabor_main.php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de-DE" i="1"/>
              <a:t>LowCost-Outdoor-EL</a:t>
            </a:r>
            <a:r>
              <a:rPr lang="de-DE"/>
              <a:t>: </a:t>
            </a:r>
            <a:br>
              <a:rPr lang="de-DE"/>
            </a:br>
            <a:r>
              <a:rPr lang="de-DE"/>
              <a:t>Kostengünstige umfassende Vorort-Qualitätsanalyse</a:t>
            </a:r>
            <a:br>
              <a:rPr lang="de-DE"/>
            </a:br>
            <a:r>
              <a:rPr lang="de-DE"/>
              <a:t>von Solarmodulen</a:t>
            </a:r>
            <a:br>
              <a:rPr lang="de-DE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0"/>
          </p:nvPr>
        </p:nvSpPr>
        <p:spPr>
          <a:xfrm>
            <a:off x="2273507" y="3607822"/>
            <a:ext cx="4606517" cy="473976"/>
          </a:xfrm>
        </p:spPr>
        <p:txBody>
          <a:bodyPr wrap="none">
            <a:spAutoFit/>
          </a:bodyPr>
          <a:lstStyle/>
          <a:p>
            <a:pPr algn="ctr"/>
            <a:r>
              <a:rPr lang="de-DE" sz="1400" smtClean="0">
                <a:solidFill>
                  <a:schemeClr val="tx2"/>
                </a:solidFill>
              </a:rPr>
              <a:t>Konrad Mertens, </a:t>
            </a:r>
            <a:r>
              <a:rPr lang="de-DE" sz="1400">
                <a:solidFill>
                  <a:schemeClr val="tx2"/>
                </a:solidFill>
              </a:rPr>
              <a:t>David </a:t>
            </a:r>
            <a:r>
              <a:rPr lang="de-DE" sz="1400" smtClean="0">
                <a:solidFill>
                  <a:schemeClr val="tx2"/>
                </a:solidFill>
              </a:rPr>
              <a:t>Pascual</a:t>
            </a:r>
          </a:p>
          <a:p>
            <a:pPr algn="ctr"/>
            <a:r>
              <a:rPr lang="de-DE" sz="1400" smtClean="0">
                <a:solidFill>
                  <a:schemeClr val="tx2"/>
                </a:solidFill>
              </a:rPr>
              <a:t>Fachhochschule </a:t>
            </a:r>
            <a:r>
              <a:rPr lang="de-DE" sz="1400">
                <a:solidFill>
                  <a:schemeClr val="tx2"/>
                </a:solidFill>
              </a:rPr>
              <a:t>Münster, </a:t>
            </a:r>
            <a:r>
              <a:rPr lang="de-DE" sz="1400" smtClean="0">
                <a:solidFill>
                  <a:schemeClr val="tx2"/>
                </a:solidFill>
              </a:rPr>
              <a:t>Photovoltaik-Prüflabor, Steinfurt</a:t>
            </a:r>
            <a:endParaRPr lang="de-DE" sz="1400">
              <a:solidFill>
                <a:schemeClr val="tx2"/>
              </a:solidFill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2329706" y="4337187"/>
            <a:ext cx="4494114" cy="689420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1400">
                <a:latin typeface="Arial"/>
                <a:cs typeface="Arial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3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1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1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>
                <a:solidFill>
                  <a:schemeClr val="tx2"/>
                </a:solidFill>
              </a:rPr>
              <a:t>Matthias Diehl</a:t>
            </a:r>
            <a:endParaRPr lang="de-DE">
              <a:solidFill>
                <a:schemeClr val="tx2"/>
              </a:solidFill>
            </a:endParaRPr>
          </a:p>
          <a:p>
            <a:r>
              <a:rPr lang="de-DE" smtClean="0">
                <a:solidFill>
                  <a:schemeClr val="tx2"/>
                </a:solidFill>
              </a:rPr>
              <a:t> </a:t>
            </a:r>
            <a:r>
              <a:rPr lang="de-DE">
                <a:solidFill>
                  <a:schemeClr val="tx2"/>
                </a:solidFill>
              </a:rPr>
              <a:t>photovoltaikbuero, Ternus und Diehl GbR, </a:t>
            </a:r>
            <a:r>
              <a:rPr lang="de-DE" smtClean="0">
                <a:solidFill>
                  <a:schemeClr val="tx2"/>
                </a:solidFill>
              </a:rPr>
              <a:t>Rüsselsheim</a:t>
            </a:r>
            <a:r>
              <a:rPr lang="de-DE">
                <a:solidFill>
                  <a:schemeClr val="tx2"/>
                </a:solidFill>
              </a:rPr>
              <a:t/>
            </a:r>
            <a:br>
              <a:rPr lang="de-DE">
                <a:solidFill>
                  <a:schemeClr val="tx2"/>
                </a:solidFill>
              </a:rPr>
            </a:br>
            <a:endParaRPr lang="de-DE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Umbau von Spiegelreflex-Kameras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14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2076851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Qualitätsvergleich</a:t>
            </a: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1400757" y="5208995"/>
            <a:ext cx="2202526" cy="303572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400" smtClean="0"/>
              <a:t>Spezialkamera (&gt; 12.000 €)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31" y="1862357"/>
            <a:ext cx="3302379" cy="33108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262" y="1862358"/>
            <a:ext cx="3291083" cy="3309455"/>
          </a:xfrm>
          <a:prstGeom prst="rect">
            <a:avLst/>
          </a:prstGeom>
        </p:spPr>
      </p:pic>
      <p:sp>
        <p:nvSpPr>
          <p:cNvPr id="19" name="Inhaltsplatzhalter 5"/>
          <p:cNvSpPr txBox="1">
            <a:spLocks/>
          </p:cNvSpPr>
          <p:nvPr/>
        </p:nvSpPr>
        <p:spPr>
          <a:xfrm>
            <a:off x="5582660" y="5208995"/>
            <a:ext cx="2136290" cy="303572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400" smtClean="0"/>
              <a:t>Canon EOS 1100D (900 €)</a:t>
            </a:r>
          </a:p>
        </p:txBody>
      </p:sp>
      <p:sp>
        <p:nvSpPr>
          <p:cNvPr id="20" name="Inhaltsplatzhalter 5"/>
          <p:cNvSpPr txBox="1">
            <a:spLocks/>
          </p:cNvSpPr>
          <p:nvPr/>
        </p:nvSpPr>
        <p:spPr>
          <a:xfrm>
            <a:off x="1773109" y="5764211"/>
            <a:ext cx="5600957" cy="365127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smtClean="0">
                <a:sym typeface="Symbol"/>
              </a:rPr>
              <a:t> Absolut ausreichend für die Erkennung von Fehlern</a:t>
            </a:r>
            <a:endParaRPr lang="de-DE" sz="1800" smtClean="0"/>
          </a:p>
        </p:txBody>
      </p:sp>
    </p:spTree>
    <p:extLst>
      <p:ext uri="{BB962C8B-B14F-4D97-AF65-F5344CB8AC3E}">
        <p14:creationId xmlns:p14="http://schemas.microsoft.com/office/powerpoint/2010/main" val="169274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55575" y="1021556"/>
            <a:ext cx="8902700" cy="12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7" name="AutoShape 4" descr="data:image/jpeg;base64,/9j/4AAQSkZJRgABAQAAAQABAAD/2wCEAAkGBhQSERQUExQWFBQWFxwaFhUYGBkYGxgeGhcZFxoYGRgXGyYgGB0jHxwaHy8gIycpLCwtFx8xNTAqNSYrLSkBCQoKDgwOGg8PGjAlHyQsKSosLiwsLjIsKi0tLC0sLywtLCwsLCosNSwsLiwpLCwsLCwsLC4sLCwqLCwsLCwsLP/AABEIAOEA4QMBIgACEQEDEQH/xAAbAAACAwEBAQAAAAAAAAAAAAAABQMEBgcCAf/EAE0QAAIBAwEEBgcFBQMJBwUAAAECAwAEESEFEjFBBhMiUWFxBzKBkaGx8BQjUsHRFUJicuGCwvEXJCUzNENTkrIWY3OToqPSRFR0g7P/xAAcAQABBQEBAQAAAAAAAAAAAAADAAECBAUGBwj/xAA9EQABAwIDBAcHAwIFBQAAAAABAAIDBBESITEFE0FRImFxgZGh0QYUMrHB4fAVI1JCclOi0uLxFiQzYpL/2gAMAwEAAhEDEQA/AO40UUUkkUUUUkkUUUUkkUUUUkkUUUUkkUUUUkkUUUUkkUUUUkkUUV8JpJL7SOfpCYZCkyacnXOoPDQ/HWneaW7d2UJo9Mb66qfy9tU6xs27xQHpDhz6vRHgLMVpBkfJWbTaUUo7Dg+HP3GsLMWilYKSCrEDBI4HQePHv5+FQKh3sDIbgBzGo/p54OlNI7UKe2rTSkZ3FG+RrpnGh15sQM5xmuRqq6StDW4OmCfhvn3arYZEykuSbg8Fc2b0ml0DJ1o/EoIPyx3/AAPOqm1JJZZt9UcBcbuQcjGvDzz7xwq7Fc7x3SGRgMlHBVgOGcHQjllcjlmpKzKnadUBuJb5G+evqhsdGHY2NCUbTvWlk3mBXTCqdMD209bpKAqhBvNujJOgB0HmdaTbW26kTLFuPPM4ysES77kajeI0CLnTeYgZqKznDPuNFLby4J6qYDJHMxspZXA5gN58sW4KmubG+ojaelqbfL/hM50L7Mdw0C0+wbp5N9nOdRjkBx0AptSawvVijIIJOToK9W+1nlk3UQBR6zE5wPLTXj310WztpwmGONz8TzwzJuSqMsTnPc4CwTeivlFdAqa+0UVHPMEVmPBQSfYM0kkv21txYBgdpzwHd4mkzW93MN5m3F46tuADyGo9teuj8PXzvK+uNR5nh7gPlUfSba2+/VqewvreJ/QVba2xwjXiUAm4uUve5eM9mfe/lZ8e8gCm2xOkblwkrZDaBsAEHlkjlWcoqw6MOFihhxBW+2nthIB2jljwUcT+g8aRre3Vyex2E7xoP+bifZSm1ZWcvMxKjU82Y8lH6+FWrzpHI3ZT7pBwC8cef6UERYcgM+ZRC++qZDoyRrJcEHw0+JNemtLmAb0cnXJ+E6nHln5H2VlmYk5Op7zrVrZ+0nhbKnTmvI+z86mY3W1v3KOILZbJ2us6kgYYesvd4jvFX6zQnVLyN00WZASP5uHtyBWlqm9tjkjtN0UUUUNSRRRRSSRUc9urgqwyD9ad1SUUxAIsU4NswsptXo46ZaJmZeJXJyPLB14edIeucH1myPE6fHvyP8K2u0+kEcOnrv8AhH5nlWOvr0zPvEAE8lH1k68deXKuK2pFTRP/AGXZ8QNB38OzNb9E+V7f3Blz/Pmr+xodDIdSTgfmfPX51zLp5tJmEnWXcloRbxXEEKhgbl5RvNvMh/c0jGeG5nvrrNmPu0/lHx1PxNU7vZls6CO7tVuIlJaNtzfaME7xQqvbIydNwHTQjTJHsGrhZUSNkIBNgCeq9xfryPcqVbiebhZz0cbYnuNjPNcFne2kYxSNqzoiqzLk6tkFo/d3VsZ5d0H69teXkVo0hhi6m3QqcFQm9ukMqrHxUZAJ3gCcYwck0vv5snH6fl7PdQvaGaGonY2MgloNyPId2finoo3HXRcl6QbeG/fvNNcwTOxNt1WiymKV4gJGGoVAgwucDeZtSQK3nQfas93sNp7nekktZGeCU+u4iAbieJPbizzz31PDa24Z1urdbm3kfrMFA7QyboDsoOpRwqkhdd7OhB0fbQ2zG8Sw26GOIY/cMWinIVY2AKjIGcgd2Na6dldTCkDri2G1uOmllWNPJvcNuOv1VyNt8acTp7frWn9larGuBjPEnvrJbOk0I8ufj4+wUytejxc7zPgfwkE+/lxrl9iOdHM4xxYieN7W58OKt1EY0c6w+a0dFLf2En4pP+dqK7XeT/wH/wBf7Vn4Y/5Hw+6ZVQ26hNvJj8PwGp+Gav0EVcBsboBzWR6KX4RzG2gfGPMcvaPlSi+hKSOp4hj885rQ33RLJLRMF/hOcDyI4VRudg3LkbwDEDGd5c+08T7avNezFiB1VctNrWSWinEfRWc8Qo82/QGp36HyY0dCe7UfH+lE3rOabAeSQUUwl2DOvGMnywfkarGxkHGN/wDlb9KkHA6FRsVBRVlNmynhG/8AykfMVftei0zesAg8Tk+4fnimL2jUpw0lR7JUy3EXcm77AgH5/OtxVLZmyUgXC6k8WPE/oPCrtUJXhxyVhjbBFFFFCU0UUUUkkUp2rb3MmVjZETvyd4+3GlNqKDNEJW4SSB1Gymx+A3A8ViZOi045K39ofmB3keXuqpe7HkiGXXA4DUHPs9ndpk+zfySBQSTgDUmsPtfaBnfPBR6o7h/XnXKbToqWkZcE4joL/ZbNJUzTOztYaq/YvmNPLHu05+/21K7gDJOBzJpdsu5wdw8CdPA/1/SmMiAggjIOhB594IrjZmWdfgU8jcLivkvA0knOv19cMUp21dXmz8tGn2q05KSesh09XewSycgTnA9lZ9vSrb8TFMCeWIz48RJ7c4rTp9mzPbjiGJp4j5Eag/lylFMxhs42WsY/XtzzOccNPD2V9hcZIHEDh3ccZHLy8Kxtt0lur47ttF1EfA3EmWI0/dXgzcdNcanvrW7J2cI1CLknUlmOWYnizNk5Pw4DlR56Ywizz0uXr6aq62UPzbpz9E3sI8g8O0QATp8T7PfTa26MvneaTc/l468df8aVSwtugKrEY4gE5zxOg+hTHY+2Xj7EoYryJByvnpqKPs1lPvf+4aeo527/AFuqc5kwl0Z9U1/Y3/fTf85oqx+04v8AiJ7xRXY7qk5jx+6ysc3X4JXNt98ndCgZ8T+lQftuXvHuFUKK6YRMHBc2Z5DxTBduS94Ps/Spk6QvzVT5ZH60popGFh4JCeQcU/i6QIfWBHxq9BfI/qsD4cD7jWSooTqZp0Rm1jxrmtpRWWt9qSJwbI7jr/UU2tNuq2j9k/D38qrPp3t61cjqmP6kzor4rZ1FfaArKKKKKSSKKKKSSKKKKSSKKKKSSz+25pJj1USsVB7RxgEjXGTyHzqtb9FXPrEL8fl+tamiseTZEU8plncXHloAOXPzVxtW5jcDBZZq+2IsYXBJJznOB8BRHww3v/I99XtrNlwPD5mobq36tVLcSeH5eJriNoU594m3Degy1+Q0HHiSrTJC5oxHMqvLGcHGvl9ZrN3GxI2ckwIW7zGpPvK1qoYsxu/IDTx5mvOzoet3tcYGnn40Gmpp8TGxtN3i4ztln6IrZQwEngs6mzmOMjdHj8sZ1GfAVPgIMLzGN48Tjz158OXy93cjKxU6MND8+ONf8Kf7AgV7fDgMN48auUVJJVymInCQD5cCjzTFjA92YVfo1tXJMTHjqv5jX3++tFWevOjGDvQtukHIB7/A07tJGKjeG63MePh4V2ezBPCzcTjTQ8CPssmq3bzvIzrqFNRRRWsqaxdFFFbS55FFFLekO347OBppToNFXm7Hgi+J+ABPAUxIAuU4BJsEyorBdFenkxn6jaCdS83bgYgKMNwjPjyBOvI64re1Fjw8XCk9haiio57hUGXZVHexA+dfLe7SQZR1cd6kH5VK4vZRwm11dtb54z2Tp3cjT2x2usmAey3cefkazVFCkha/tRop3R9i2lFZ/Z+2ivZfVe/mP1p5FOrDKkEeFZ8kbmHNasczZBkpKKKKGiooqKS6ReLKPMiqsu24hzLeQ/WpBjjoFB0jW6lX6KUHpEv4D7xX1ekS81I9xom4k5IfvEfNNqKr21+knqtr3cD7qsUIgjIowcCLhVo7MdYznUnh4Cqm2bdpGiReZJJ7gAMn8vbTSvmKoyUUT4nRWsHG5687nxRmylrg7kq1zb4hZF07BA91QbBttyFc8W7R9vD4UwYZGDQBjSp+7M3rZQNBYJbw4C3mbpN0i2T1i76jtqNR+Id3nXrosf8ANx/M3zpxUcNuEyFGMkn2njQhRNbVe8N4gg+qnvyYt2eeSkoooq+q6KKKKSSz37PH19fXyDs/y+vL6+VXgM8NfLWvpWrolPNYpicOCUXsaQxtJIyoiKWZidAB36a+Q46Y41zKwhbalwLydd21jJ+ywt+9j/eyA8c4z3adw1l6ZdIRtGR0Uk7OtnG+V43c2QFij71yQNNOedVIdWewt9VNyAdOzbg/cxDGAu6NJSBoWORxwAOI3VDW5vz5Dn9kz6WaYGKE4To538RyHWR2WHaqXSbZ1rex9S8sYkziNt5d5XOgAGcnJwN3n54qn0V2xevE1qd0ywuY3ujllVQBu4Bx1sh1xyAwW10pnte7YOlnabsUsi70kiKB1MWqs4wPXb1V9/dTfZ+z0gjWKMbqKNB8yTzJOpNV5q0v6QFirOztkCjbuy8ubqARoert4hU4+jUGd6Revk5yTfeN7AdFHgoAqrcbESG6tZoFEbGYRyKvZV0kBHaUaEggH2U3F/GZDEJE6wDJj3l3wO/dzmmuzNm77K7cEbK+LbpA9wJ+FVIy4vC15MLWFWTs/wCtfr68sjbP9n19fXGntTpYFdoraF7uZDh1QqqRnTsyTP2VbH7oy3eBxq70b2ybu3WYxtC286vGxBKMjlGGRx1HGtcVFzYHNYJgeG4iMl4+wn6/wrx9lI54+H5/WDTkrRip74oeApQWkH7ze81C5bmSfbmnZjHdUbWwNSEg5JG6SUU0ksPr4fX51XewP17PP68tSCQFQsqdFStbmvG4ancJl8BxT/ZG1N/sN6w4Hv8A61n69wylWDDiDmhyRh4sjQymN1+C2NFVLPaSSDQ4b8J4/wBat1lkFpsVstcHC4RRRUMt2i+swHt/KkBfROSBqpqKXttyLvJ9h/Ooz0gT8LfD9amIn8kIzxj+pNKKTHpEPwH3/wBKjbpE3JB76nuJOSiamLmntFIP+0L/AIV+Nfaf3d6j73HzVasZ0u23JPIdn2rlSw/zqUZIiQj1By337uQ+DbpRtxolEUGDcy6Rg6hBrmVx+EfE+2qGxdjrbR7oJZmJaSQ+s7HUsf05VVoKQzOxHQKrt7bDaCLAzOR2nV1n8z8Uuj2TGtzaQRruxW0ckoXjlsrGhPeQWc545NPNpbSSCF5nPYRcnvPIKPEkgDzqrIwS6jJ/3qNGDy3gVkVc95AkwP4ag2pELi6hg4xw4nmHItkrBGe/UM5Hcopq1pFQeWSnsF4fs9jtScVzzNze699GdmNGjSzf7RO2/Kfw/giB7kXA880i6Z9Pmtphb26LJLukvvcEypI54BHrnOmB5411/fLDE8shwiKWY+XLzPD21j+h3Qz7XZXVxcErNfb26/ONN7K48CwBPeoWqhcG9Jy2sJPRauUJclZhL1z9Zks0qgkhvxZyCc666V170fWF3JExF+JLSQEMyNIZS2cso6wZgONCRk41GMgjCbB6AXsgLwwpNDKrors4VSA2BJgneGqhhp3V1z0fdEDs+2MbMHkdt9yM7oOAAFzxwBx509RMGt6JzTRRYj0hkn8EEcEYVQscUYOg0Cgak/Mk196FIfsUTkEGXfmI/wDGdpR8GFRbXjiaGRJ2CxOpVyW3NGGD2sjHGs3s/pxGs4h3usgyES4VCqoxO6scn7ozoA4wM4BA4kFFJgubXKnVxbwBt7LouaM0sE7d5+vOqe1ukq2qq0hYl2CIiIXd2PBURRljoa0RVNOVis40bxxCf0YrNbM6VPciU20DTLFo5P3REmMmELJg9YoxkHABYDNM9n7bWaGOVFO7IisM6aMAcEY0PeKMZmjM5IXu7zla6Y7tfCtQi+Xx+vbXoXa9/vFOJ2HihupX/wASvTJmo3tgalEynmPeB869DWitkHAoDoHDgqUlhmqz2P1/T6402K18xRRKQhFhSNrc0CVxwZgPAnHwp00YPGoXtAfr86IJQdVCxGiVNOx4sx8yTUdMpLD6/wAPrX2is9kR9fXu/UUQPbwTG6rUVI0JHL6+vlUdTUUUUUU6SKKKKSS5l0cuJIts3kFw5eR87jvjLBTvKB3DcbOBp2T3VvaxnpWsmtrm12jGPVYRy40zjJXOOO8pdPIAVsIJg6qynKsAynvBGQfdQNmyh0eHksD2spDHUtmGjhbvH2t5qHaOzknjKPnBwQQcMpByrKw9VgdQapdD4R1LSZLdZIxDHUlU+6Qk8yQmc8yxPOmF9MUjdhxVWI9gJqt0Ywtja/8AgofeoJ+JqttYtbhK0fY4Pc2XPK4sOvO5+Synpev26u3tlOOucltcZClQoP8AabPsqd/SLDIG2dBmEBRAlyzqqhVwkj643cIGK66nHDNKPS/Zu8toUUsxDooXUkhgQABrnWrfQbYtxZRkzWUcoZs6NGZlGnJuyQMZA3gRk+zKbFvow5rSbLsZqmOnfhleG3yzIzXVrK2SONEjACIoVAOG6BgfCpJYgwwwyPrurObG6eQ3EvVCOdHHrK8ZBQngHAzgE8G4d5rTVkPY5h6Wq1GOa4XbolR6K2pbeaCNm5Fhv48t7OKp9NgkezblcAZjKoqjHbbCx7oHPe3ceXhTy4uAikkE9yqN5j4ADjXPOma3jFLmderto2wsMcjdbGW0EzvHoH/cAUkDfxnUsCxAucCTp+ZKL7AWH52rW9HelUN2i7j/AHm6N5Do2ca47xnuqTopsNbuaW7uH64RXLLaxhvuohH2RJuDAaXJbJbOOWMacxfossjCWCZ0dsFX3t8NkZDEntHOna3vnTDZUjWkRUm6N20spJtZdwMEWN8lZOw2kg4oePtq7FNHYvb2diFPTyssHeXFd5VAM4AGTk+J76yW0fR1CIsWR+yTBgySAyOo7WWBj6wKwYZGDprXONrdJb9Zo4YL+5laWPrUHVQL2CGIBZt0FsDOMDhXjb15cRyCCXaV9Pvx9Y0cMShgnHeLA4GMcgc8Ma1L36Egdeeh/B3qvuHhdMS6XrHh6xHljC9YE4AtnTBJI4HQkkaZ41NXLtm7Ilt+rjimKfa52MUmAW6uEBwzkqM5AG4o3QA5J47oZN0nussIZTeMpwwgs95VPc0gmCD3kjnUCAc26FGBIGa39FYQdINsRr1klhE6DUqkgEuBz3Q7AnngZrTdG+kcV7AJoiccGU+sjDirDv8AnUbcQnBTcSkcz769i7bv9+vzqKikHEaFMWtOoVgXzeB9n6GvQvv4fjVWlm3eklvZx79xIEH7o4s3gqjU/IcyKI2aTgUJ0ER1aE/F6O4/Ovkl8ijeYhQObaAe3gK5ym2tpbQ/2SMWVuf/AKiYZlcd8cfAefubQ1fs/Rtb5D3TSXsv452JH9mMHdUeGvnUzWOj+IoPuMb/AIR5rW2+2LWY4jnhkbHqpIjHzIU5qaS2U8CKUDo5a4wLaAY4YiRSPEEAEHxBzUOx749bcW7EloChUkkkxyrvJkniQVdfJQTqaJHtFztAhP2Y0cU0lsSOVVmjIq3mvpc99W27S/k1Adsw8HeSo0Vdz5e4fpX2p/qTP4lQ/TJOY80s6R7EW7tpYH4OuAfwsNVb2MAa5/6Ndrt1clnN2ZrZiu6fwhiMf2WyPIrXUq5f6SdnPZXcW04B2SQlwo0zyBP8y9nwKqedU6GfdSZ6Ke2tniupXRjUZjtH5bvWwuIQ6sp4MCD7Rik+wLxEiS3ZgkkKiNlY7p7IABUtjeU8QR8xoz2ffJNEksZ3kcAg+fI44EcCORBqZ4gcZAOOGRnHlWzX0Da1rela2favPdi7bfsd8jXMvfIjQgju8QvUkK5VsAsud0813hg48xpRRRVynp2wMwNWZtLaMu0Jt7L2AcgkXSoiGP7UrdXPD/q2AyXycdSyj11c6Y5cRjFT2PpbsHA6yRoWwMh43xnmAQDn3UrvZftW0BED91aJvuR/xXG6g4fuqSeWp8K8yIG9YBscMgHHlmuV2zNGJhdveCvWPZHZ0/uALn6m4BF7A6eOq1sHTmwcZF5B7ZFX4ORiqm2+m2zepdJbmKRXUqUjYSscjgBHnB7s41xrWSm2NA3rQxn+wv6V7t9mRR+pEi+Sgc893fWJv4RmAfJdZ+nynIuHmq/RksIFO6ydt2RW4qhclAfYfjVqwnJvosnUyXHd/wDbWp/u/KrtrEGcA0tuGWHaEOW3V61tScAb1uo56YJHvxThsksUsg0Idl12T1YZE2OPiCM+pQouNqbM/wDxAv8A7UnP9c1bmO9ti2P4tn/NTS7bVysV/suRyFQQrvE64G7xPv4jxqWS+C7T2U7MAHskGToCSHA950x40IsLmFw/wyPDGs4OANv/AGH0XQLDZUU9vaNInaiRWjIZlKndAOCjDQgYIyQacQQKihEVVVRhVUAAAcgBoBWW2D0hC7Pi6pGnkRSvVqQMFW3cMz4C40zxPHQ4r3b9Lrknt7OkXynhb57taXus782tJF1SdtGkiOF8jQeNyLrVVjOiahdqbVVB93vQtpw6xo8ye3OcirDbYvpdFiitVORvM/XSDkCqqAgPPUnyNZyy6HXdsWNttB132LuHRX3mPFjnQk95FXafZtQAXFtlmT+0Ozg8M3g7rkeIFl02lG3OldvaELI5MjerDGC8jeIRdQPE4GhrC7M6S7RlLxi4ieMEq1ysQHA4PVHQM38W7ujlvUys7BI87o7THLuxLO573c6sfOsurq2UzsBzdyH1KrbQ2/DS9FgxO5aW7fRRj0j3F3K9tY2jJOOLzsoWMaAsyjPDIwMnjwNNtgej2OKT7RdOby7Opkk1VTp/q0PDHIn2BeAzWwW6nbg10njI9u5w498YOldTqb5yWNLcgQCtugkFTC2Y8QD2IoooqstJFZKwJ/bl1j1fskO9/Nv9n4Fq1tZToi3XXe0LnOUaZYY+HC3UqSCOILMfcKs04zJ6kGXgtVRRRVhDRRRRSSRVbaOz0nieKRd5JFKsPA/mOIPIgVZopJLjnR67fZV69hct9y5zDIdF7R0bPINwPcw8zXRqrdPehi7Qt90YWZMmJz380b+FvgcGsZ0F6XtvfYrsFJ4yVUtoWxpuN/GOR/eHjx6HZ9Xcbty8/wDaXYpJNXCP7h9e7j481vKg2herDE8r+qilj7BnGvOp6y3pClLQR26nDXEqofBB2nPceAGP4q1JpBHGXngFxuz6U1VTHCP6iB3cfJVug0irbNLKcy3LmWTQ6g5Cr4ADkc+sabWNurFjjs50B9/ypeiAAAaAAADuAGAPdTSG6REGDrjUc84rgoqhtRLimsGtuc+Pqvo0U3u0IZFe5sMl6bZinOpH5UsdcEjuOKe4yPMUjkGCR3E/OltOCOMNLG2vdEopHPJDir2y4hgtjXOB7qjksJFlaWAxHrN3rYpk30cqMKysO0jY00yPDSqgcjTJ141LFdsowDp8vKo09dEyMRPZlx6ymqKJ0ri66W7fumuT9/YLIyHslLjGPDJVTjPLwqvPtOWR4SdmQgwgLG7zKdzB0xug8OI0NNCc1Ys7TfzrgCqUV3u3cbedhd3f/VbtTPoo2jG5x8v9Kyewr68s7mVRAskc5Mm4jkRxktjIdhp3EcT2ca6HVN0saJQ9xGix5AdkZn3M6BiCgLDJAO7rrnB1qyuyuOW8tPjVC4gHaVgCOBBGQfYeNbH6jWUoYHCzfn6LAqPZfZdc57yLvPG5FuXUVft+mtk+N25i1723f+rFZi/28+05mgt2KWif66UaNJ/CvcD8RknkDW6WZMSW0KjrJ33VAGAFHrE44DgPLPdWj2JshLaFY0HDVjzZjxJ+uGKlX7ek936IsXXt2c1wG1NlUmw5P23F8nC9rN69PC/HsVq3t1jVURQqqMADgBUtFFcMSSblcoXFxudVmuks3UXVlc8FjmAY9wJUn4b3u9o6VtnpFb2i5nlVM+qvF2zoAqDLNnwFc56d2XWWUmmSmHHs0P8A6Sa0nQbohBDFHeOxmuJI1ka4lO8U3k3juls7uASC2cnHHlXTUAbLTtufhJH1+q9J9mqguo8A/pJH1+qlu+kN1LLbRRRi2E7k4kG9N1SYaSQoMrFphQG3my/AYzWvrI9CmN3LcbQYHdkPU2wPKGNj2vN3yT/Lx41rgtGnsDhA0XUR3IuUg6ZbeNtBuxdq5mPV26cy7ab3kud4ny76t9G9iraWsUCnO4vab8THV29rE+zFZw9D75r1rtrqFXwUjXqTKIkPJd5lwe9uJyeGcV425d7RtWjaS8i6hjutMLQfdk6DeXreB78/1sR4QMIOaE4knEQtzRWRvLvaFtuSvNBc22QZmWBkaNOJdVjdt8Y8+OcYzWk2dtOKdBJDIsiHgynI8j3HwNS1FwmvnZWqKKKSdFFFFJJFYT0j+jwXi9fb4W6QeXWgcFJyMOOTew8iN3RTtcWm4TEAixXJOhPpA3j9mvDuTKd1XYbu8RoUfPquD38fA8dJcDrrhxkhYVC+bPh2HuCe8UdP/Rul8DLFux3IHrcFkwNFfx5BvfpwX9DoXitPvt7rQziUMckGNupwSTyWNRx/KtN9Vv4d2/Tj2BYtDsSKm2h73FlkcuFzlccuOXgpLhAGIByO+o6lupAzEjga+W67zqp4d/lrjjnXXgNMHJ4VyJjxylrOeXivRceBgc7vXpb1wMBtPZ86hpmdlrniQO7+ppfNHusR3GjVME8YG9OWgzUIZYnk4NddF6trcucDTxqcbLbJ1GOR768bP9ca4+uFNi3xq5QUkM0WJ+t7aqtVVEkb7N5JHNEVODV3ZP73s/Oo9pQ4Oc5J5H64VTqoHe6VN7aE5X5jmrNveIbX1T4MDkA+BxypJLGQxHEg4868q5HAkeVKeke1RDCQDmR+zGo9Yk6HdHeAePDOKLNUGtLWBtighgpGueTkrGxbXrJnuj3dXD4IpO839ps48Md9OLi8SMAu6oDwLMFz7zSG26MSOq9dcSqAFxDEerRMADcBGWIA0zkGrtr0TtYzkQqx17T5cnPeXzmsqpMDpLueTwAaNAOskfJeHbSnhqql880hJJ0aMh1XJHkEDpTbk4RzKeYiR5Md2d0EDPLNek2pM5G5asoOcmZ0jwRw7Kb7EeymaIAAAMADAA0AHcByr1VXewt+Fl/7j6WWaZYG/BHf+4k/LD9Vluld5dRWjuTDwCuoVm0fskhmbxH7vfWr2b0fuprFLZpYobYxBAYt6SV0IBB6xgqrkccKdDxFL9uWXXW80eMlkYADmcZXj44p76NNqdfsy3YklkXq2z3od0fDFbdDPenJaACHcB1ZfVdz7MSMlieLAEHhllw+qrWXovtkVVaW4kCqF3euZV9irqueYBA1qw3o2s8aCZT3i4nz8XI+Famijb+Tmuv3TOSw110MvbYb1hfSnd4QXJEiNw0DEdnzwPMca9bE6dxXKTW9/GLeeNSJoX9VxzKZ1PLs6nUEZFbeudel/YKmEXiIDJGNxz2gd1+yrdggkoxGM6drBBGlFjcJThf3HihvaWDE3wXjYMF3c2dzb27PHb6i1mlC7zIQQYTnJ3dfXGSOGc6Lz7onte42dtBUII3pBHNFrg9oKR5rnQ+XEHVp0d9LN8mI90XOmFUod8dwBixn2g8BwrVdHuhU91e/tHaCLG3ZZIB3qAELg5wAANCSSRrjhV5oLC7EBYqsSHWw6rp/2c99fKjz4mvtV0dfKKKKdJFFFFJJFYTasPVzSqCcGRnIzpmRjJ/eFbusl0wTdliblICgP8agsF9q5I79w+Ga9Q0ujNlconhkwvxySZEyQO+pdr7JP2d9xmEijeVlJDZXXAweJwRrkZIyDwrxbbYWNjGqvLKcERxLvv7QPUGvrMQNavL0YvLpT10os0I0jhw8vgXk9Ud+6vvGtPRxQxxiV+p06vVWq2oJJjGnVx9Emttu3EMavPGbiBgGW5gXJ3SMhpIh6unEjSrH7Tgnw8EiuD626dQfFTqp48RyrI3dztDY8gjPah4IrZeNxnPYfQhtT2dCO46Gpo+kOzL3BuIjaz/8VOzrz7aDnjHaXnxrZngjrIsLXWPX9CuTg2pW7Pk/fjxt5s1t1t9L9i1KsRqDivUs7NxOcUrTo/dqu/a3cV1HrgSgE95xKmcnlg6DNVLrbF1B/tFlIBkDeiYSDXXgM5PtFYcuy6uIEDMdRy9F0VJ7SbNqiAH2dyIz8NfJdC6G7HEzPJKu+q6De1BbicjngY499aeHozbq7N1Sne5EBlX+VTwrk+w/TDDBGyDKZbP3kbEg4AOiEjkONOtp+mUpAm5AwkdtxZ5VaOEHQ75BG+Rg5xgcDrgVXZSSnLCh1tVZxcHixyAB+iV9K9qR2skgKkMXIjgGrsc4CjGffr7dBS3YPR+RpftV3gy/7uMerEOXPjqe/GScknRtZbIAkaeVzcXD6tM2PYIwNEXwFMqzpqtrGmOHjqfoOQ8yvP8Ab3tPJWjcQZM0J5/n5xuUUUVlrikUUUUkl8qp6K5OqkvbbQBJi6DOBhhoFU8AB3eFXKSwXy2e0WnckRvAGcjU/dsI3wO4K6Oca/dmtjZTrufHzHmF1PsxUbuqLDxHy+xK6jRWCj9LKTsUsrO4umHHAVFA5HPaIHmBVgbb2pvxPNBb28LSxoy75kkIkcIMbp3VIzrn3Vq+7v45L0nfN4La0l6aQB9n3QPKJm9qDrB8VFOqRdOrjc2ddHviK/8AmERj/qocfxjtCk/4SmVhs2GIfcxRxA8kRV/6RVqobi4SFC0jKiIO0zHAGNONULbpCjzrDuSoXjMiM6bquqkBsAneBG8PWUcdKv5lV8gmtFFFMnRRRRSSRRRRSSRVHbOzI7iFo5VLro2FJVsqd5d1lIIOQMEVeopJLCdEuktpbiC2jSYNK4EkrwtGplZScMXxliV3QADy1OCa3lUts7KS6haGTO62MEEhlIOVdTyZSAR5d1IY+lEtn93tBG3R6t5GjNE40x1iqC0T66jBBIOKDLFi6TdVJj8ORWkvbJJkaOVFkRtGVhkH2GuZdKPQsrZezfB49TIdOHBJMEjlowPmOXQrLpLazDMVzC/DhImRnhkZyD4EV9uekVrH69zAn80sa/NqHG+SM9FTe1j9VxHor0Fvftoi+9tiusj6rhQw1DDKSZ5DJBPhrXZU6G2mheFZWAxvy5lY95O+SMnicAV4h6b2kjFYpTMyjJWGOWXThnMaEHlz51X2tt6ZVL5is7dRrPcgs5JGR1cKOOB/Ecnkumth8k0mWgVdsULDisCeaynS3pTBY3iW8amJU3HlZCznUMep6t+yARutkEEZ0HGrUnSzZt3E0ck0ZQjVZMp7t8DUd44Vzza8Yv5glqs93cF2aW4I3A+TpiEErEo/Ezd3Cn0PoMuTECZ4UkPFCGIH9tRx8hjxrXp6k07MBz7Vz+0NjxV0omuWuGhbYad31V+CCe00gYX1sNVVWBmjHIDB+8Udw18hTCz6T28h3RIEccY5AY3GmcFXx8Misbc+h7aMeSqRvjhuSAE+QbHxrO7X2XdWrBLiORNcgSDeUnHEE5Rj5ZrKq9n01U7G3onqP0VSbYDJReV3S/kBa/aMwT1iy7PG4YZU5HeNflXphjU6edcHhuyOSnPn8lIqc3T84l9qv/8AKs/9Cb/ieX3VH/pkX/8AL/l+67JcbZgjALzRqDwy6/rS89Lo30t45rk/93G27ocHLMAPaM1zSx6QyQnKRQA8iYEYjyZgSPfTj/KZf4wGQeUQq1DsSmabyFx8Ej7PBnwdLtdYeAaT5hbpbHaE5wRFZp35E0nHlg7gyPlTHZvQ2GJ+scyTy4ILysW0biAvqgeGK5kfSHtE6Bz7Il/+NWY9tbacdlbog81t/I8RFXQUzaKlH7bM+5CfsXaDhgY9jGng2/mbYj3ldF6OR9Xti5XgstssgHirommP7VP+lb4SAd93bj/3QfyrCdA7C8guZLzaRkjjSBgskrqBq69nAPdk4xy8qYXXTePaN1bW9pHLII7hJZJSN1Qke9k4OuMkanHLnWfPZ8hc3RdnRRvhp2RSG7gAO2y6PWO9KG01itYgys6yXMSsijJZVbrGUDmSFwPGtjUE9kjtGzKGaNt5M/usVK5HjgnXxrHjcGuDitV4xNIXJB6Q5P2li+tXJVwIYAf9QzHAbcYASSEH1ydM6YycavYUkr7Ree+U28hUw2sJ1QoSHYiVcpJISPVBzodMAYy2yv8ASHSGSXjFbklTy+6+7T3vlvfWi2ltb/SMMN3dQ9SpEsaw4T7xCCn2jeZioyeyA2GIHCtI2xAAZ2z18lUGl78VvM19rxvDvHvooaIvdFKNobZeJ3HVgoo9bJzndDcN3G7rjOapf9q36tZDDgM27jJ3tAN4jK456a64pw0lRLgFpKKzS9KJMtmJSM6AFs8Fyo7Grgk5HABTqeUo27Nv4MQzoMAtu5LYzv7ucYI5cjT4SliC0FFJbLpAzuVaEriMNnPE4GgB1IJO6CQNRUR6StgYjDZUnQvroxwuU1C4CseROmaWEpYgn9FUNmX7yFw6BCuMYJIOWkTmo/BnyYVfqKlqlV10Us5DvSWsDHvMafpUJ6LWEIMhtraMKMlzGgCjvJIwKZ7QkdYpGiUPIEYohOAzAZC58TpWCPo+u7/t7TuWA4rbwYCp3akFcjyY+NTbnqVA9QX3aPpLDN9n2Vb/AGiT8SpuxLyyAMb3md0eJqGw9GE904n2rcNK3EQo2i+G8NFHggHnTnZ3oyitwRBc3cQOpCSIMkcz93r7atnofLy2heDuyyH+7rU8TR8KjYnVO9m7Lit4xHDGsaD91Rj2nmT4nWrdZduiVzy2ndDzVD+leR0UvBw2pP7YkP8Ae+vCh2HNTueS1VQXllHMhSVFkRuKsAQfYaz69HL0cNpOf5okP5/WT4AH7E2iBpfoT/FAPyP60rDmlfqWW6TehpTmSyYI3HqnJwefZfUjXk2R4jjSrZHTy82c4t76J3jGgV/XUDgUc9mRccsnHIgaVvTsranK9gPnB5/0+NU9q9F7+4jMc09rKp5NANDyIO7kHy+NGDr5ON0Ittm0J9sXbNteR78JSQc1wN5T3Mp4Gpr+9EbRooHWStgcsLxZtO4Vy/8AyWX9q3W2syFl4AOyt34BOA3k2nfVro70zZb7/SQMUoUgFlK7p0Gq4wF1OCMjXnriOAag3T4zoQurhj3ke2vleY5AwDKQwPAg5B8iK9UFGXO/TRsqeW2iaIM0cbMZUXU4IG65A4hcH3149DdzbpZOd9ElMh60MyqQABucSOzjJz3lq6PWc2t6PbG4LM8Cq7as6dgk9+mnwqRIczAVCxDsQV+XpVZqMtdW4/8A2ofkxpHt/wBJVlHbTGG5jklCMI0XJJYjC8uGcE+ApJdegu2JJS4mXwIR/kFqAegtMAG9lK93VDH/APTA91QbBCMySpGSTkk3o92rZ21hcmd4pJpiQIHDNvhB2VICn1mJ+BrAOhml3YY8b7Hq4ULORkkhddTjvPLXxrs1l6EbNdZJJ5fDKoP/AErn41sNjdGLa0H+bwpGebAZY+bHJ+NWt41pJGd0HA4gAri/+Tva34X/APM/rXyu+0VDflS3QXtOX1zqReJoooCKhuHsrxyoopBOvp4e0/KvR5+z8qKKZJRN9e4V5oop0yKKKKdJFFFFJJFFFFJJFFFFJJFFFFJJFcr9N3Gy/mf5x0UUSL4whyfCtF6LP9i/tf3RWyooppPiKdnwhFFFFQU0UUUUkkUUUUkkUUUUkl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2112882" y="3280765"/>
            <a:ext cx="4921411" cy="3077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indent="0" algn="l" defTabSz="436381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09119" indent="-272738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90951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27332" indent="-218190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63712" indent="-218190" algn="l" defTabSz="436381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/>
              <a:t>Optimierung der Technik für </a:t>
            </a:r>
            <a:r>
              <a:rPr lang="de-DE" smtClean="0"/>
              <a:t>Outdoor-EL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4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4123174" y="1368345"/>
            <a:ext cx="4938712" cy="2132013"/>
            <a:chOff x="4123174" y="1368345"/>
            <a:chExt cx="4938712" cy="2132013"/>
          </a:xfrm>
        </p:grpSpPr>
        <p:sp>
          <p:nvSpPr>
            <p:cNvPr id="114" name="Rechteck 113"/>
            <p:cNvSpPr/>
            <p:nvPr/>
          </p:nvSpPr>
          <p:spPr bwMode="auto">
            <a:xfrm>
              <a:off x="4667686" y="1692195"/>
              <a:ext cx="3032125" cy="14811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Rectangle 3850"/>
            <p:cNvSpPr>
              <a:spLocks noChangeArrowheads="1"/>
            </p:cNvSpPr>
            <p:nvPr/>
          </p:nvSpPr>
          <p:spPr bwMode="auto">
            <a:xfrm>
              <a:off x="6569511" y="3362245"/>
              <a:ext cx="104616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000000"/>
                  </a:solidFill>
                  <a:latin typeface="Arial"/>
                </a:rPr>
                <a:t>Wellenlänge </a:t>
              </a:r>
              <a:r>
                <a:rPr lang="de-DE" sz="900" i="1" ker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</a:t>
              </a:r>
              <a:r>
                <a:rPr lang="de-DE" sz="900" ker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 in µm</a:t>
              </a:r>
            </a:p>
          </p:txBody>
        </p:sp>
        <p:sp>
          <p:nvSpPr>
            <p:cNvPr id="116" name="Rectangle 12208"/>
            <p:cNvSpPr>
              <a:spLocks noChangeArrowheads="1"/>
            </p:cNvSpPr>
            <p:nvPr/>
          </p:nvSpPr>
          <p:spPr bwMode="auto">
            <a:xfrm rot="16200000">
              <a:off x="3745349" y="2312908"/>
              <a:ext cx="1031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283891"/>
                  </a:solidFill>
                  <a:latin typeface="Arial"/>
                </a:rPr>
                <a:t>Relative spekt. </a:t>
              </a:r>
            </a:p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283891"/>
                  </a:solidFill>
                  <a:latin typeface="Arial"/>
                </a:rPr>
                <a:t>Empfindlichkeit in %</a:t>
              </a:r>
              <a:endParaRPr lang="de-DE" sz="900" kern="0" baseline="30000">
                <a:solidFill>
                  <a:srgbClr val="283891"/>
                </a:solidFill>
                <a:latin typeface="Arial"/>
              </a:endParaRPr>
            </a:p>
          </p:txBody>
        </p:sp>
        <p:sp>
          <p:nvSpPr>
            <p:cNvPr id="117" name="Rectangle 3850"/>
            <p:cNvSpPr>
              <a:spLocks noChangeArrowheads="1"/>
            </p:cNvSpPr>
            <p:nvPr/>
          </p:nvSpPr>
          <p:spPr bwMode="auto">
            <a:xfrm>
              <a:off x="7318811" y="1401683"/>
              <a:ext cx="927100" cy="252412"/>
            </a:xfrm>
            <a:prstGeom prst="rect">
              <a:avLst/>
            </a:prstGeom>
            <a:solidFill>
              <a:srgbClr val="056839"/>
            </a:solidFill>
            <a:ln w="6350">
              <a:noFill/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>
                  <a:solidFill>
                    <a:srgbClr val="FFFFFF"/>
                  </a:solidFill>
                  <a:latin typeface="Arial"/>
                </a:rPr>
                <a:t>Rel. Emissions-</a:t>
              </a:r>
            </a:p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>
                  <a:solidFill>
                    <a:srgbClr val="FFFFFF"/>
                  </a:solidFill>
                  <a:latin typeface="Arial"/>
                </a:rPr>
                <a:t>spektrum von c-Si</a:t>
              </a:r>
              <a:endParaRPr lang="de-DE" sz="800" kern="0">
                <a:solidFill>
                  <a:srgbClr val="FFFFFF"/>
                </a:solidFill>
                <a:latin typeface="Arial"/>
                <a:sym typeface="Symbol" pitchFamily="18" charset="2"/>
              </a:endParaRPr>
            </a:p>
          </p:txBody>
        </p:sp>
        <p:sp>
          <p:nvSpPr>
            <p:cNvPr id="118" name="Rectangle 12208"/>
            <p:cNvSpPr>
              <a:spLocks noChangeArrowheads="1"/>
            </p:cNvSpPr>
            <p:nvPr/>
          </p:nvSpPr>
          <p:spPr bwMode="auto">
            <a:xfrm rot="16200000">
              <a:off x="7633931" y="2320051"/>
              <a:ext cx="10715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056839"/>
                  </a:solidFill>
                  <a:latin typeface="Arial"/>
                </a:rPr>
                <a:t>Relatives Emissions-</a:t>
              </a:r>
            </a:p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056839"/>
                  </a:solidFill>
                  <a:latin typeface="Arial"/>
                </a:rPr>
                <a:t>spektrum in %</a:t>
              </a:r>
              <a:endParaRPr lang="de-DE" sz="900" kern="0" baseline="30000">
                <a:solidFill>
                  <a:srgbClr val="056839"/>
                </a:solidFill>
                <a:latin typeface="Arial"/>
              </a:endParaRPr>
            </a:p>
          </p:txBody>
        </p:sp>
        <p:sp>
          <p:nvSpPr>
            <p:cNvPr id="119" name="Rectangle 12183"/>
            <p:cNvSpPr>
              <a:spLocks noChangeArrowheads="1"/>
            </p:cNvSpPr>
            <p:nvPr/>
          </p:nvSpPr>
          <p:spPr bwMode="auto">
            <a:xfrm>
              <a:off x="4469249" y="2090658"/>
              <a:ext cx="125412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70</a:t>
              </a:r>
            </a:p>
          </p:txBody>
        </p:sp>
        <p:sp>
          <p:nvSpPr>
            <p:cNvPr id="120" name="Rectangle 12185"/>
            <p:cNvSpPr>
              <a:spLocks noChangeArrowheads="1"/>
            </p:cNvSpPr>
            <p:nvPr/>
          </p:nvSpPr>
          <p:spPr bwMode="auto">
            <a:xfrm>
              <a:off x="4404161" y="1654095"/>
              <a:ext cx="19050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100</a:t>
              </a:r>
            </a:p>
          </p:txBody>
        </p:sp>
        <p:sp>
          <p:nvSpPr>
            <p:cNvPr id="121" name="Rectangle 12176"/>
            <p:cNvSpPr>
              <a:spLocks noChangeArrowheads="1"/>
            </p:cNvSpPr>
            <p:nvPr/>
          </p:nvSpPr>
          <p:spPr bwMode="auto">
            <a:xfrm>
              <a:off x="4531161" y="3119358"/>
              <a:ext cx="6350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</a:t>
              </a:r>
            </a:p>
          </p:txBody>
        </p:sp>
        <p:sp>
          <p:nvSpPr>
            <p:cNvPr id="122" name="Rectangle 12177"/>
            <p:cNvSpPr>
              <a:spLocks noChangeArrowheads="1"/>
            </p:cNvSpPr>
            <p:nvPr/>
          </p:nvSpPr>
          <p:spPr bwMode="auto">
            <a:xfrm>
              <a:off x="4466074" y="2970133"/>
              <a:ext cx="12858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10</a:t>
              </a:r>
            </a:p>
          </p:txBody>
        </p:sp>
        <p:sp>
          <p:nvSpPr>
            <p:cNvPr id="123" name="Rectangle 12178"/>
            <p:cNvSpPr>
              <a:spLocks noChangeArrowheads="1"/>
            </p:cNvSpPr>
            <p:nvPr/>
          </p:nvSpPr>
          <p:spPr bwMode="auto">
            <a:xfrm>
              <a:off x="4466074" y="2824083"/>
              <a:ext cx="12858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20</a:t>
              </a:r>
            </a:p>
          </p:txBody>
        </p:sp>
        <p:sp>
          <p:nvSpPr>
            <p:cNvPr id="124" name="Rectangle 12179"/>
            <p:cNvSpPr>
              <a:spLocks noChangeArrowheads="1"/>
            </p:cNvSpPr>
            <p:nvPr/>
          </p:nvSpPr>
          <p:spPr bwMode="auto">
            <a:xfrm>
              <a:off x="4466074" y="2678033"/>
              <a:ext cx="128587" cy="8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30</a:t>
              </a:r>
            </a:p>
          </p:txBody>
        </p:sp>
        <p:sp>
          <p:nvSpPr>
            <p:cNvPr id="125" name="Rectangle 12180"/>
            <p:cNvSpPr>
              <a:spLocks noChangeArrowheads="1"/>
            </p:cNvSpPr>
            <p:nvPr/>
          </p:nvSpPr>
          <p:spPr bwMode="auto">
            <a:xfrm>
              <a:off x="4466074" y="2531983"/>
              <a:ext cx="128587" cy="8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40</a:t>
              </a:r>
            </a:p>
          </p:txBody>
        </p:sp>
        <p:sp>
          <p:nvSpPr>
            <p:cNvPr id="126" name="Rectangle 12181"/>
            <p:cNvSpPr>
              <a:spLocks noChangeArrowheads="1"/>
            </p:cNvSpPr>
            <p:nvPr/>
          </p:nvSpPr>
          <p:spPr bwMode="auto">
            <a:xfrm>
              <a:off x="4466074" y="2385933"/>
              <a:ext cx="12858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50</a:t>
              </a:r>
            </a:p>
          </p:txBody>
        </p:sp>
        <p:sp>
          <p:nvSpPr>
            <p:cNvPr id="127" name="Rectangle 12182"/>
            <p:cNvSpPr>
              <a:spLocks noChangeArrowheads="1"/>
            </p:cNvSpPr>
            <p:nvPr/>
          </p:nvSpPr>
          <p:spPr bwMode="auto">
            <a:xfrm>
              <a:off x="4466074" y="2239883"/>
              <a:ext cx="12858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60</a:t>
              </a:r>
            </a:p>
          </p:txBody>
        </p:sp>
        <p:sp>
          <p:nvSpPr>
            <p:cNvPr id="128" name="Rectangle 12184"/>
            <p:cNvSpPr>
              <a:spLocks noChangeArrowheads="1"/>
            </p:cNvSpPr>
            <p:nvPr/>
          </p:nvSpPr>
          <p:spPr bwMode="auto">
            <a:xfrm>
              <a:off x="4469249" y="1944608"/>
              <a:ext cx="125412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80</a:t>
              </a:r>
            </a:p>
          </p:txBody>
        </p:sp>
        <p:sp>
          <p:nvSpPr>
            <p:cNvPr id="129" name="Rectangle 12186"/>
            <p:cNvSpPr>
              <a:spLocks noChangeArrowheads="1"/>
            </p:cNvSpPr>
            <p:nvPr/>
          </p:nvSpPr>
          <p:spPr bwMode="auto">
            <a:xfrm>
              <a:off x="4583549" y="3224133"/>
              <a:ext cx="161925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0,3</a:t>
              </a:r>
            </a:p>
          </p:txBody>
        </p:sp>
        <p:sp>
          <p:nvSpPr>
            <p:cNvPr id="130" name="Rectangle 12186"/>
            <p:cNvSpPr>
              <a:spLocks noChangeArrowheads="1"/>
            </p:cNvSpPr>
            <p:nvPr/>
          </p:nvSpPr>
          <p:spPr bwMode="auto">
            <a:xfrm>
              <a:off x="4858186" y="3224133"/>
              <a:ext cx="16033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0,4</a:t>
              </a:r>
            </a:p>
          </p:txBody>
        </p:sp>
        <p:sp>
          <p:nvSpPr>
            <p:cNvPr id="131" name="Rectangle 12186"/>
            <p:cNvSpPr>
              <a:spLocks noChangeArrowheads="1"/>
            </p:cNvSpPr>
            <p:nvPr/>
          </p:nvSpPr>
          <p:spPr bwMode="auto">
            <a:xfrm>
              <a:off x="5139174" y="3224133"/>
              <a:ext cx="15875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0,5</a:t>
              </a:r>
            </a:p>
          </p:txBody>
        </p:sp>
        <p:sp>
          <p:nvSpPr>
            <p:cNvPr id="132" name="Rectangle 12186"/>
            <p:cNvSpPr>
              <a:spLocks noChangeArrowheads="1"/>
            </p:cNvSpPr>
            <p:nvPr/>
          </p:nvSpPr>
          <p:spPr bwMode="auto">
            <a:xfrm>
              <a:off x="5685274" y="3224133"/>
              <a:ext cx="15875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0,7</a:t>
              </a:r>
            </a:p>
          </p:txBody>
        </p:sp>
        <p:sp>
          <p:nvSpPr>
            <p:cNvPr id="133" name="Rectangle 12186"/>
            <p:cNvSpPr>
              <a:spLocks noChangeArrowheads="1"/>
            </p:cNvSpPr>
            <p:nvPr/>
          </p:nvSpPr>
          <p:spPr bwMode="auto">
            <a:xfrm>
              <a:off x="5410636" y="3224133"/>
              <a:ext cx="161925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0,6</a:t>
              </a:r>
            </a:p>
          </p:txBody>
        </p:sp>
        <p:sp>
          <p:nvSpPr>
            <p:cNvPr id="134" name="Rectangle 12186"/>
            <p:cNvSpPr>
              <a:spLocks noChangeArrowheads="1"/>
            </p:cNvSpPr>
            <p:nvPr/>
          </p:nvSpPr>
          <p:spPr bwMode="auto">
            <a:xfrm>
              <a:off x="5966261" y="3224133"/>
              <a:ext cx="15875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0,8</a:t>
              </a:r>
            </a:p>
          </p:txBody>
        </p:sp>
        <p:sp>
          <p:nvSpPr>
            <p:cNvPr id="135" name="Rectangle 12186"/>
            <p:cNvSpPr>
              <a:spLocks noChangeArrowheads="1"/>
            </p:cNvSpPr>
            <p:nvPr/>
          </p:nvSpPr>
          <p:spPr bwMode="auto">
            <a:xfrm>
              <a:off x="6237724" y="3224133"/>
              <a:ext cx="16033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0,9</a:t>
              </a:r>
            </a:p>
          </p:txBody>
        </p:sp>
        <p:sp>
          <p:nvSpPr>
            <p:cNvPr id="136" name="Rectangle 12186"/>
            <p:cNvSpPr>
              <a:spLocks noChangeArrowheads="1"/>
            </p:cNvSpPr>
            <p:nvPr/>
          </p:nvSpPr>
          <p:spPr bwMode="auto">
            <a:xfrm>
              <a:off x="6790174" y="3224133"/>
              <a:ext cx="161925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1,1</a:t>
              </a:r>
            </a:p>
          </p:txBody>
        </p:sp>
        <p:sp>
          <p:nvSpPr>
            <p:cNvPr id="137" name="Rectangle 12186"/>
            <p:cNvSpPr>
              <a:spLocks noChangeArrowheads="1"/>
            </p:cNvSpPr>
            <p:nvPr/>
          </p:nvSpPr>
          <p:spPr bwMode="auto">
            <a:xfrm>
              <a:off x="6517124" y="3224133"/>
              <a:ext cx="16033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1,0</a:t>
              </a:r>
            </a:p>
          </p:txBody>
        </p:sp>
        <p:sp>
          <p:nvSpPr>
            <p:cNvPr id="138" name="Rectangle 12186"/>
            <p:cNvSpPr>
              <a:spLocks noChangeArrowheads="1"/>
            </p:cNvSpPr>
            <p:nvPr/>
          </p:nvSpPr>
          <p:spPr bwMode="auto">
            <a:xfrm>
              <a:off x="7071161" y="3224133"/>
              <a:ext cx="16033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1,2</a:t>
              </a:r>
            </a:p>
          </p:txBody>
        </p:sp>
        <p:sp>
          <p:nvSpPr>
            <p:cNvPr id="139" name="Rectangle 12186"/>
            <p:cNvSpPr>
              <a:spLocks noChangeArrowheads="1"/>
            </p:cNvSpPr>
            <p:nvPr/>
          </p:nvSpPr>
          <p:spPr bwMode="auto">
            <a:xfrm>
              <a:off x="7345799" y="3224133"/>
              <a:ext cx="16033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1,3</a:t>
              </a:r>
            </a:p>
          </p:txBody>
        </p:sp>
        <p:sp>
          <p:nvSpPr>
            <p:cNvPr id="140" name="Rectangle 12186"/>
            <p:cNvSpPr>
              <a:spLocks noChangeArrowheads="1"/>
            </p:cNvSpPr>
            <p:nvPr/>
          </p:nvSpPr>
          <p:spPr bwMode="auto">
            <a:xfrm>
              <a:off x="7622024" y="3224133"/>
              <a:ext cx="16033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1,4</a:t>
              </a:r>
            </a:p>
          </p:txBody>
        </p:sp>
        <p:sp>
          <p:nvSpPr>
            <p:cNvPr id="141" name="Rectangle 12185"/>
            <p:cNvSpPr>
              <a:spLocks noChangeArrowheads="1"/>
            </p:cNvSpPr>
            <p:nvPr/>
          </p:nvSpPr>
          <p:spPr bwMode="auto">
            <a:xfrm>
              <a:off x="4469249" y="1793795"/>
              <a:ext cx="125412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90</a:t>
              </a:r>
            </a:p>
          </p:txBody>
        </p:sp>
        <p:sp>
          <p:nvSpPr>
            <p:cNvPr id="142" name="Line 8116"/>
            <p:cNvSpPr>
              <a:spLocks noChangeShapeType="1"/>
            </p:cNvSpPr>
            <p:nvPr/>
          </p:nvSpPr>
          <p:spPr bwMode="auto">
            <a:xfrm flipH="1">
              <a:off x="7701399" y="1693783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43" name="Line 20400"/>
            <p:cNvSpPr>
              <a:spLocks noChangeShapeType="1"/>
            </p:cNvSpPr>
            <p:nvPr/>
          </p:nvSpPr>
          <p:spPr bwMode="auto">
            <a:xfrm>
              <a:off x="4666099" y="1693783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44" name="Line 20400"/>
            <p:cNvSpPr>
              <a:spLocks noChangeShapeType="1"/>
            </p:cNvSpPr>
            <p:nvPr/>
          </p:nvSpPr>
          <p:spPr bwMode="auto">
            <a:xfrm>
              <a:off x="4942324" y="1693783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45" name="Line 20400"/>
            <p:cNvSpPr>
              <a:spLocks noChangeShapeType="1"/>
            </p:cNvSpPr>
            <p:nvPr/>
          </p:nvSpPr>
          <p:spPr bwMode="auto">
            <a:xfrm>
              <a:off x="5218549" y="1693783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46" name="Line 20400"/>
            <p:cNvSpPr>
              <a:spLocks noChangeShapeType="1"/>
            </p:cNvSpPr>
            <p:nvPr/>
          </p:nvSpPr>
          <p:spPr bwMode="auto">
            <a:xfrm>
              <a:off x="5494774" y="1693783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47" name="Line 20400"/>
            <p:cNvSpPr>
              <a:spLocks noChangeShapeType="1"/>
            </p:cNvSpPr>
            <p:nvPr/>
          </p:nvSpPr>
          <p:spPr bwMode="auto">
            <a:xfrm>
              <a:off x="5770999" y="1693783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48" name="Line 20400"/>
            <p:cNvSpPr>
              <a:spLocks noChangeShapeType="1"/>
            </p:cNvSpPr>
            <p:nvPr/>
          </p:nvSpPr>
          <p:spPr bwMode="auto">
            <a:xfrm>
              <a:off x="6047224" y="1693783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49" name="Line 20400"/>
            <p:cNvSpPr>
              <a:spLocks noChangeShapeType="1"/>
            </p:cNvSpPr>
            <p:nvPr/>
          </p:nvSpPr>
          <p:spPr bwMode="auto">
            <a:xfrm>
              <a:off x="6323449" y="1693783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50" name="Line 20400"/>
            <p:cNvSpPr>
              <a:spLocks noChangeShapeType="1"/>
            </p:cNvSpPr>
            <p:nvPr/>
          </p:nvSpPr>
          <p:spPr bwMode="auto">
            <a:xfrm>
              <a:off x="6599674" y="1693783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51" name="Line 20400"/>
            <p:cNvSpPr>
              <a:spLocks noChangeShapeType="1"/>
            </p:cNvSpPr>
            <p:nvPr/>
          </p:nvSpPr>
          <p:spPr bwMode="auto">
            <a:xfrm>
              <a:off x="6875899" y="1693783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52" name="Line 20400"/>
            <p:cNvSpPr>
              <a:spLocks noChangeShapeType="1"/>
            </p:cNvSpPr>
            <p:nvPr/>
          </p:nvSpPr>
          <p:spPr bwMode="auto">
            <a:xfrm>
              <a:off x="7152124" y="1693783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53" name="Line 20400"/>
            <p:cNvSpPr>
              <a:spLocks noChangeShapeType="1"/>
            </p:cNvSpPr>
            <p:nvPr/>
          </p:nvSpPr>
          <p:spPr bwMode="auto">
            <a:xfrm>
              <a:off x="7428349" y="1693783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grpSp>
          <p:nvGrpSpPr>
            <p:cNvPr id="154" name="Gruppieren 118"/>
            <p:cNvGrpSpPr>
              <a:grpSpLocks/>
            </p:cNvGrpSpPr>
            <p:nvPr/>
          </p:nvGrpSpPr>
          <p:grpSpPr bwMode="auto">
            <a:xfrm>
              <a:off x="4619114" y="1691974"/>
              <a:ext cx="3134578" cy="1481443"/>
              <a:chOff x="3381189" y="469691"/>
              <a:chExt cx="3059112" cy="1945776"/>
            </a:xfrm>
          </p:grpSpPr>
          <p:sp>
            <p:nvSpPr>
              <p:cNvPr id="186" name="Line 8110"/>
              <p:cNvSpPr>
                <a:spLocks noChangeShapeType="1"/>
              </p:cNvSpPr>
              <p:nvPr/>
            </p:nvSpPr>
            <p:spPr bwMode="auto">
              <a:xfrm>
                <a:off x="3380564" y="2015022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87" name="Line 8111"/>
              <p:cNvSpPr>
                <a:spLocks noChangeShapeType="1"/>
              </p:cNvSpPr>
              <p:nvPr/>
            </p:nvSpPr>
            <p:spPr bwMode="auto">
              <a:xfrm>
                <a:off x="3380564" y="1821110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88" name="Line 8114"/>
              <p:cNvSpPr>
                <a:spLocks noChangeShapeType="1"/>
              </p:cNvSpPr>
              <p:nvPr/>
            </p:nvSpPr>
            <p:spPr bwMode="auto">
              <a:xfrm>
                <a:off x="3380564" y="1243545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89" name="Line 8115"/>
              <p:cNvSpPr>
                <a:spLocks noChangeShapeType="1"/>
              </p:cNvSpPr>
              <p:nvPr/>
            </p:nvSpPr>
            <p:spPr bwMode="auto">
              <a:xfrm>
                <a:off x="3380564" y="1049632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90" name="Line 8116"/>
              <p:cNvSpPr>
                <a:spLocks noChangeShapeType="1"/>
              </p:cNvSpPr>
              <p:nvPr/>
            </p:nvSpPr>
            <p:spPr bwMode="auto">
              <a:xfrm>
                <a:off x="3380564" y="855721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91" name="Line 8109"/>
              <p:cNvSpPr>
                <a:spLocks noChangeShapeType="1"/>
              </p:cNvSpPr>
              <p:nvPr/>
            </p:nvSpPr>
            <p:spPr bwMode="auto">
              <a:xfrm>
                <a:off x="3380564" y="2208934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92" name="Line 8113"/>
              <p:cNvSpPr>
                <a:spLocks noChangeShapeType="1"/>
              </p:cNvSpPr>
              <p:nvPr/>
            </p:nvSpPr>
            <p:spPr bwMode="auto">
              <a:xfrm>
                <a:off x="3380564" y="1435372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93" name="Line 8112"/>
              <p:cNvSpPr>
                <a:spLocks noChangeShapeType="1"/>
              </p:cNvSpPr>
              <p:nvPr/>
            </p:nvSpPr>
            <p:spPr bwMode="auto">
              <a:xfrm>
                <a:off x="3380564" y="1627198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94" name="Line 8116"/>
              <p:cNvSpPr>
                <a:spLocks noChangeShapeType="1"/>
              </p:cNvSpPr>
              <p:nvPr/>
            </p:nvSpPr>
            <p:spPr bwMode="auto">
              <a:xfrm>
                <a:off x="3380564" y="663894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95" name="Line 8116"/>
              <p:cNvSpPr>
                <a:spLocks noChangeShapeType="1"/>
              </p:cNvSpPr>
              <p:nvPr/>
            </p:nvSpPr>
            <p:spPr bwMode="auto">
              <a:xfrm>
                <a:off x="3380564" y="469981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96" name="Line 8109"/>
              <p:cNvSpPr>
                <a:spLocks noChangeShapeType="1"/>
              </p:cNvSpPr>
              <p:nvPr/>
            </p:nvSpPr>
            <p:spPr bwMode="auto">
              <a:xfrm>
                <a:off x="3380564" y="2415357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155" name="Freeform 32563"/>
            <p:cNvSpPr>
              <a:spLocks/>
            </p:cNvSpPr>
            <p:nvPr/>
          </p:nvSpPr>
          <p:spPr bwMode="auto">
            <a:xfrm>
              <a:off x="4667686" y="1687433"/>
              <a:ext cx="2495550" cy="1485900"/>
            </a:xfrm>
            <a:custGeom>
              <a:avLst/>
              <a:gdLst>
                <a:gd name="T0" fmla="*/ 2147483647 w 10000"/>
                <a:gd name="T1" fmla="*/ 2147483647 h 10014"/>
                <a:gd name="T2" fmla="*/ 2147483647 w 10000"/>
                <a:gd name="T3" fmla="*/ 0 h 10014"/>
                <a:gd name="T4" fmla="*/ 2147483647 w 10000"/>
                <a:gd name="T5" fmla="*/ 2147483647 h 10014"/>
                <a:gd name="T6" fmla="*/ 2147483647 w 10000"/>
                <a:gd name="T7" fmla="*/ 2147483647 h 10014"/>
                <a:gd name="T8" fmla="*/ 0 w 10000"/>
                <a:gd name="T9" fmla="*/ 2147483647 h 100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14"/>
                <a:gd name="T17" fmla="*/ 10000 w 10000"/>
                <a:gd name="T18" fmla="*/ 10014 h 10014"/>
                <a:gd name="connsiteX0" fmla="*/ 10122 w 10122"/>
                <a:gd name="connsiteY0" fmla="*/ 10808 h 10808"/>
                <a:gd name="connsiteX1" fmla="*/ 7417 w 10122"/>
                <a:gd name="connsiteY1" fmla="*/ 0 h 10808"/>
                <a:gd name="connsiteX2" fmla="*/ 6682 w 10122"/>
                <a:gd name="connsiteY2" fmla="*/ 401 h 10808"/>
                <a:gd name="connsiteX3" fmla="*/ 1357 w 10122"/>
                <a:gd name="connsiteY3" fmla="*/ 5647 h 10808"/>
                <a:gd name="connsiteX4" fmla="*/ 0 w 10122"/>
                <a:gd name="connsiteY4" fmla="*/ 9961 h 10808"/>
                <a:gd name="connsiteX0" fmla="*/ 10351 w 10351"/>
                <a:gd name="connsiteY0" fmla="*/ 10808 h 10808"/>
                <a:gd name="connsiteX1" fmla="*/ 7646 w 10351"/>
                <a:gd name="connsiteY1" fmla="*/ 0 h 10808"/>
                <a:gd name="connsiteX2" fmla="*/ 1001 w 10351"/>
                <a:gd name="connsiteY2" fmla="*/ 4826 h 10808"/>
                <a:gd name="connsiteX3" fmla="*/ 1586 w 10351"/>
                <a:gd name="connsiteY3" fmla="*/ 5647 h 10808"/>
                <a:gd name="connsiteX4" fmla="*/ 229 w 10351"/>
                <a:gd name="connsiteY4" fmla="*/ 9961 h 10808"/>
                <a:gd name="connsiteX0" fmla="*/ 10351 w 10351"/>
                <a:gd name="connsiteY0" fmla="*/ 10158 h 10158"/>
                <a:gd name="connsiteX1" fmla="*/ 3743 w 10351"/>
                <a:gd name="connsiteY1" fmla="*/ 0 h 10158"/>
                <a:gd name="connsiteX2" fmla="*/ 1001 w 10351"/>
                <a:gd name="connsiteY2" fmla="*/ 4176 h 10158"/>
                <a:gd name="connsiteX3" fmla="*/ 1586 w 10351"/>
                <a:gd name="connsiteY3" fmla="*/ 4997 h 10158"/>
                <a:gd name="connsiteX4" fmla="*/ 229 w 10351"/>
                <a:gd name="connsiteY4" fmla="*/ 9311 h 10158"/>
                <a:gd name="connsiteX0" fmla="*/ 10351 w 10351"/>
                <a:gd name="connsiteY0" fmla="*/ 10137 h 10137"/>
                <a:gd name="connsiteX1" fmla="*/ 3643 w 10351"/>
                <a:gd name="connsiteY1" fmla="*/ 0 h 10137"/>
                <a:gd name="connsiteX2" fmla="*/ 1001 w 10351"/>
                <a:gd name="connsiteY2" fmla="*/ 4155 h 10137"/>
                <a:gd name="connsiteX3" fmla="*/ 1586 w 10351"/>
                <a:gd name="connsiteY3" fmla="*/ 4976 h 10137"/>
                <a:gd name="connsiteX4" fmla="*/ 229 w 10351"/>
                <a:gd name="connsiteY4" fmla="*/ 9290 h 10137"/>
                <a:gd name="connsiteX0" fmla="*/ 10351 w 10351"/>
                <a:gd name="connsiteY0" fmla="*/ 10220 h 10220"/>
                <a:gd name="connsiteX1" fmla="*/ 3766 w 10351"/>
                <a:gd name="connsiteY1" fmla="*/ 0 h 10220"/>
                <a:gd name="connsiteX2" fmla="*/ 1001 w 10351"/>
                <a:gd name="connsiteY2" fmla="*/ 4238 h 10220"/>
                <a:gd name="connsiteX3" fmla="*/ 1586 w 10351"/>
                <a:gd name="connsiteY3" fmla="*/ 5059 h 10220"/>
                <a:gd name="connsiteX4" fmla="*/ 229 w 10351"/>
                <a:gd name="connsiteY4" fmla="*/ 9373 h 10220"/>
                <a:gd name="connsiteX0" fmla="*/ 10351 w 10351"/>
                <a:gd name="connsiteY0" fmla="*/ 10137 h 10137"/>
                <a:gd name="connsiteX1" fmla="*/ 3837 w 10351"/>
                <a:gd name="connsiteY1" fmla="*/ 0 h 10137"/>
                <a:gd name="connsiteX2" fmla="*/ 1001 w 10351"/>
                <a:gd name="connsiteY2" fmla="*/ 4155 h 10137"/>
                <a:gd name="connsiteX3" fmla="*/ 1586 w 10351"/>
                <a:gd name="connsiteY3" fmla="*/ 4976 h 10137"/>
                <a:gd name="connsiteX4" fmla="*/ 229 w 10351"/>
                <a:gd name="connsiteY4" fmla="*/ 9290 h 10137"/>
                <a:gd name="connsiteX0" fmla="*/ 10351 w 10351"/>
                <a:gd name="connsiteY0" fmla="*/ 10169 h 10169"/>
                <a:gd name="connsiteX1" fmla="*/ 3837 w 10351"/>
                <a:gd name="connsiteY1" fmla="*/ 32 h 10169"/>
                <a:gd name="connsiteX2" fmla="*/ 1001 w 10351"/>
                <a:gd name="connsiteY2" fmla="*/ 4187 h 10169"/>
                <a:gd name="connsiteX3" fmla="*/ 1586 w 10351"/>
                <a:gd name="connsiteY3" fmla="*/ 5008 h 10169"/>
                <a:gd name="connsiteX4" fmla="*/ 229 w 10351"/>
                <a:gd name="connsiteY4" fmla="*/ 9322 h 10169"/>
                <a:gd name="connsiteX0" fmla="*/ 10351 w 10351"/>
                <a:gd name="connsiteY0" fmla="*/ 10169 h 10406"/>
                <a:gd name="connsiteX1" fmla="*/ 3837 w 10351"/>
                <a:gd name="connsiteY1" fmla="*/ 32 h 10406"/>
                <a:gd name="connsiteX2" fmla="*/ 1001 w 10351"/>
                <a:gd name="connsiteY2" fmla="*/ 4187 h 10406"/>
                <a:gd name="connsiteX3" fmla="*/ 1586 w 10351"/>
                <a:gd name="connsiteY3" fmla="*/ 5008 h 10406"/>
                <a:gd name="connsiteX4" fmla="*/ 229 w 10351"/>
                <a:gd name="connsiteY4" fmla="*/ 9322 h 10406"/>
                <a:gd name="connsiteX0" fmla="*/ 10351 w 10351"/>
                <a:gd name="connsiteY0" fmla="*/ 10202 h 10439"/>
                <a:gd name="connsiteX1" fmla="*/ 3837 w 10351"/>
                <a:gd name="connsiteY1" fmla="*/ 65 h 10439"/>
                <a:gd name="connsiteX2" fmla="*/ 1001 w 10351"/>
                <a:gd name="connsiteY2" fmla="*/ 4220 h 10439"/>
                <a:gd name="connsiteX3" fmla="*/ 1586 w 10351"/>
                <a:gd name="connsiteY3" fmla="*/ 5041 h 10439"/>
                <a:gd name="connsiteX4" fmla="*/ 229 w 10351"/>
                <a:gd name="connsiteY4" fmla="*/ 9355 h 10439"/>
                <a:gd name="connsiteX0" fmla="*/ 10351 w 10351"/>
                <a:gd name="connsiteY0" fmla="*/ 10202 h 10439"/>
                <a:gd name="connsiteX1" fmla="*/ 3837 w 10351"/>
                <a:gd name="connsiteY1" fmla="*/ 65 h 10439"/>
                <a:gd name="connsiteX2" fmla="*/ 1001 w 10351"/>
                <a:gd name="connsiteY2" fmla="*/ 4220 h 10439"/>
                <a:gd name="connsiteX3" fmla="*/ 1586 w 10351"/>
                <a:gd name="connsiteY3" fmla="*/ 5041 h 10439"/>
                <a:gd name="connsiteX4" fmla="*/ 229 w 10351"/>
                <a:gd name="connsiteY4" fmla="*/ 9355 h 10439"/>
                <a:gd name="connsiteX0" fmla="*/ 10668 w 10668"/>
                <a:gd name="connsiteY0" fmla="*/ 10202 h 10439"/>
                <a:gd name="connsiteX1" fmla="*/ 4154 w 10668"/>
                <a:gd name="connsiteY1" fmla="*/ 65 h 10439"/>
                <a:gd name="connsiteX2" fmla="*/ 1001 w 10668"/>
                <a:gd name="connsiteY2" fmla="*/ 5006 h 10439"/>
                <a:gd name="connsiteX3" fmla="*/ 1903 w 10668"/>
                <a:gd name="connsiteY3" fmla="*/ 5041 h 10439"/>
                <a:gd name="connsiteX4" fmla="*/ 546 w 10668"/>
                <a:gd name="connsiteY4" fmla="*/ 9355 h 10439"/>
                <a:gd name="connsiteX0" fmla="*/ 11568 w 11568"/>
                <a:gd name="connsiteY0" fmla="*/ 10202 h 10439"/>
                <a:gd name="connsiteX1" fmla="*/ 5054 w 11568"/>
                <a:gd name="connsiteY1" fmla="*/ 65 h 10439"/>
                <a:gd name="connsiteX2" fmla="*/ 1901 w 11568"/>
                <a:gd name="connsiteY2" fmla="*/ 5006 h 10439"/>
                <a:gd name="connsiteX3" fmla="*/ 1118 w 11568"/>
                <a:gd name="connsiteY3" fmla="*/ 4254 h 10439"/>
                <a:gd name="connsiteX4" fmla="*/ 1446 w 11568"/>
                <a:gd name="connsiteY4" fmla="*/ 9355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99 w 11666"/>
                <a:gd name="connsiteY2" fmla="*/ 5006 h 10439"/>
                <a:gd name="connsiteX3" fmla="*/ 1216 w 11666"/>
                <a:gd name="connsiteY3" fmla="*/ 4254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3 w 11666"/>
                <a:gd name="connsiteY2" fmla="*/ 5152 h 10439"/>
                <a:gd name="connsiteX3" fmla="*/ 1216 w 11666"/>
                <a:gd name="connsiteY3" fmla="*/ 4254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8 w 11666"/>
                <a:gd name="connsiteY2" fmla="*/ 5085 h 10439"/>
                <a:gd name="connsiteX3" fmla="*/ 1216 w 11666"/>
                <a:gd name="connsiteY3" fmla="*/ 4254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8 w 11666"/>
                <a:gd name="connsiteY2" fmla="*/ 5085 h 10439"/>
                <a:gd name="connsiteX3" fmla="*/ 1216 w 11666"/>
                <a:gd name="connsiteY3" fmla="*/ 4254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8 w 11666"/>
                <a:gd name="connsiteY2" fmla="*/ 5085 h 10439"/>
                <a:gd name="connsiteX3" fmla="*/ 1561 w 11666"/>
                <a:gd name="connsiteY3" fmla="*/ 5139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8 w 11666"/>
                <a:gd name="connsiteY2" fmla="*/ 5085 h 10439"/>
                <a:gd name="connsiteX3" fmla="*/ 1561 w 11666"/>
                <a:gd name="connsiteY3" fmla="*/ 5139 h 10439"/>
                <a:gd name="connsiteX4" fmla="*/ 0 w 11666"/>
                <a:gd name="connsiteY4" fmla="*/ 5399 h 10439"/>
                <a:gd name="connsiteX0" fmla="*/ 11223 w 11223"/>
                <a:gd name="connsiteY0" fmla="*/ 10202 h 10439"/>
                <a:gd name="connsiteX1" fmla="*/ 4709 w 11223"/>
                <a:gd name="connsiteY1" fmla="*/ 65 h 10439"/>
                <a:gd name="connsiteX2" fmla="*/ 1515 w 11223"/>
                <a:gd name="connsiteY2" fmla="*/ 5085 h 10439"/>
                <a:gd name="connsiteX3" fmla="*/ 1118 w 11223"/>
                <a:gd name="connsiteY3" fmla="*/ 5139 h 10439"/>
                <a:gd name="connsiteX4" fmla="*/ 799 w 11223"/>
                <a:gd name="connsiteY4" fmla="*/ 5243 h 10439"/>
                <a:gd name="connsiteX0" fmla="*/ 11562 w 11562"/>
                <a:gd name="connsiteY0" fmla="*/ 10202 h 10439"/>
                <a:gd name="connsiteX1" fmla="*/ 5048 w 11562"/>
                <a:gd name="connsiteY1" fmla="*/ 65 h 10439"/>
                <a:gd name="connsiteX2" fmla="*/ 1854 w 11562"/>
                <a:gd name="connsiteY2" fmla="*/ 5085 h 10439"/>
                <a:gd name="connsiteX3" fmla="*/ 1457 w 11562"/>
                <a:gd name="connsiteY3" fmla="*/ 5139 h 10439"/>
                <a:gd name="connsiteX4" fmla="*/ 0 w 11562"/>
                <a:gd name="connsiteY4" fmla="*/ 5536 h 10439"/>
                <a:gd name="connsiteX0" fmla="*/ 11223 w 11223"/>
                <a:gd name="connsiteY0" fmla="*/ 10202 h 10439"/>
                <a:gd name="connsiteX1" fmla="*/ 4709 w 11223"/>
                <a:gd name="connsiteY1" fmla="*/ 65 h 10439"/>
                <a:gd name="connsiteX2" fmla="*/ 1515 w 11223"/>
                <a:gd name="connsiteY2" fmla="*/ 5085 h 10439"/>
                <a:gd name="connsiteX3" fmla="*/ 1118 w 11223"/>
                <a:gd name="connsiteY3" fmla="*/ 5139 h 10439"/>
                <a:gd name="connsiteX4" fmla="*/ 709 w 11223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630"/>
                <a:gd name="connsiteX1" fmla="*/ 4000 w 10514"/>
                <a:gd name="connsiteY1" fmla="*/ 65 h 10630"/>
                <a:gd name="connsiteX2" fmla="*/ 806 w 10514"/>
                <a:gd name="connsiteY2" fmla="*/ 5085 h 10630"/>
                <a:gd name="connsiteX3" fmla="*/ 409 w 10514"/>
                <a:gd name="connsiteY3" fmla="*/ 5139 h 10630"/>
                <a:gd name="connsiteX4" fmla="*/ 0 w 10514"/>
                <a:gd name="connsiteY4" fmla="*/ 5192 h 10630"/>
                <a:gd name="connsiteX0" fmla="*/ 10514 w 10514"/>
                <a:gd name="connsiteY0" fmla="*/ 10202 h 10528"/>
                <a:gd name="connsiteX1" fmla="*/ 4000 w 10514"/>
                <a:gd name="connsiteY1" fmla="*/ 65 h 10528"/>
                <a:gd name="connsiteX2" fmla="*/ 806 w 10514"/>
                <a:gd name="connsiteY2" fmla="*/ 5085 h 10528"/>
                <a:gd name="connsiteX3" fmla="*/ 409 w 10514"/>
                <a:gd name="connsiteY3" fmla="*/ 5139 h 10528"/>
                <a:gd name="connsiteX4" fmla="*/ 0 w 10514"/>
                <a:gd name="connsiteY4" fmla="*/ 5192 h 10528"/>
                <a:gd name="connsiteX0" fmla="*/ 10514 w 10514"/>
                <a:gd name="connsiteY0" fmla="*/ 10268 h 10594"/>
                <a:gd name="connsiteX1" fmla="*/ 4000 w 10514"/>
                <a:gd name="connsiteY1" fmla="*/ 131 h 10594"/>
                <a:gd name="connsiteX2" fmla="*/ 806 w 10514"/>
                <a:gd name="connsiteY2" fmla="*/ 5151 h 10594"/>
                <a:gd name="connsiteX3" fmla="*/ 409 w 10514"/>
                <a:gd name="connsiteY3" fmla="*/ 5205 h 10594"/>
                <a:gd name="connsiteX4" fmla="*/ 0 w 10514"/>
                <a:gd name="connsiteY4" fmla="*/ 5258 h 10594"/>
                <a:gd name="connsiteX0" fmla="*/ 10514 w 10514"/>
                <a:gd name="connsiteY0" fmla="*/ 10268 h 10973"/>
                <a:gd name="connsiteX1" fmla="*/ 4000 w 10514"/>
                <a:gd name="connsiteY1" fmla="*/ 131 h 10973"/>
                <a:gd name="connsiteX2" fmla="*/ 806 w 10514"/>
                <a:gd name="connsiteY2" fmla="*/ 5151 h 10973"/>
                <a:gd name="connsiteX3" fmla="*/ 409 w 10514"/>
                <a:gd name="connsiteY3" fmla="*/ 5205 h 10973"/>
                <a:gd name="connsiteX4" fmla="*/ 0 w 10514"/>
                <a:gd name="connsiteY4" fmla="*/ 5258 h 10973"/>
                <a:gd name="connsiteX0" fmla="*/ 10514 w 10514"/>
                <a:gd name="connsiteY0" fmla="*/ 10268 h 10677"/>
                <a:gd name="connsiteX1" fmla="*/ 4000 w 10514"/>
                <a:gd name="connsiteY1" fmla="*/ 131 h 10677"/>
                <a:gd name="connsiteX2" fmla="*/ 806 w 10514"/>
                <a:gd name="connsiteY2" fmla="*/ 5151 h 10677"/>
                <a:gd name="connsiteX3" fmla="*/ 409 w 10514"/>
                <a:gd name="connsiteY3" fmla="*/ 5205 h 10677"/>
                <a:gd name="connsiteX4" fmla="*/ 0 w 10514"/>
                <a:gd name="connsiteY4" fmla="*/ 5258 h 10677"/>
                <a:gd name="connsiteX0" fmla="*/ 10514 w 10514"/>
                <a:gd name="connsiteY0" fmla="*/ 10194 h 10194"/>
                <a:gd name="connsiteX1" fmla="*/ 7038 w 10514"/>
                <a:gd name="connsiteY1" fmla="*/ 4732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4" h="10194">
                  <a:moveTo>
                    <a:pt x="10514" y="10194"/>
                  </a:moveTo>
                  <a:cubicBezTo>
                    <a:pt x="8807" y="9996"/>
                    <a:pt x="8586" y="9720"/>
                    <a:pt x="7122" y="4639"/>
                  </a:cubicBezTo>
                  <a:cubicBezTo>
                    <a:pt x="6001" y="1002"/>
                    <a:pt x="5039" y="0"/>
                    <a:pt x="4000" y="57"/>
                  </a:cubicBezTo>
                  <a:cubicBezTo>
                    <a:pt x="1528" y="28"/>
                    <a:pt x="1089" y="4819"/>
                    <a:pt x="806" y="5077"/>
                  </a:cubicBezTo>
                  <a:cubicBezTo>
                    <a:pt x="745" y="4866"/>
                    <a:pt x="613" y="4710"/>
                    <a:pt x="409" y="5131"/>
                  </a:cubicBezTo>
                  <a:cubicBezTo>
                    <a:pt x="321" y="4957"/>
                    <a:pt x="96" y="4813"/>
                    <a:pt x="0" y="5184"/>
                  </a:cubicBezTo>
                </a:path>
              </a:pathLst>
            </a:custGeom>
            <a:noFill/>
            <a:ln w="12700">
              <a:solidFill>
                <a:srgbClr val="2838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56" name="Freeform 32563"/>
            <p:cNvSpPr>
              <a:spLocks/>
            </p:cNvSpPr>
            <p:nvPr/>
          </p:nvSpPr>
          <p:spPr bwMode="auto">
            <a:xfrm>
              <a:off x="6055161" y="1685845"/>
              <a:ext cx="1649413" cy="1497013"/>
            </a:xfrm>
            <a:custGeom>
              <a:avLst/>
              <a:gdLst>
                <a:gd name="T0" fmla="*/ 2147483647 w 10436"/>
                <a:gd name="T1" fmla="*/ 2147483647 h 10164"/>
                <a:gd name="T2" fmla="*/ 2147483647 w 10436"/>
                <a:gd name="T3" fmla="*/ 2147483647 h 10164"/>
                <a:gd name="T4" fmla="*/ 2147483647 w 10436"/>
                <a:gd name="T5" fmla="*/ 2147483647 h 10164"/>
                <a:gd name="T6" fmla="*/ 2147483647 w 10436"/>
                <a:gd name="T7" fmla="*/ 2147483647 h 10164"/>
                <a:gd name="T8" fmla="*/ 2147483647 w 10436"/>
                <a:gd name="T9" fmla="*/ 0 h 10164"/>
                <a:gd name="T10" fmla="*/ 2147483647 w 10436"/>
                <a:gd name="T11" fmla="*/ 2147483647 h 10164"/>
                <a:gd name="T12" fmla="*/ 0 w 10436"/>
                <a:gd name="T13" fmla="*/ 2147483647 h 10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36"/>
                <a:gd name="T22" fmla="*/ 0 h 10164"/>
                <a:gd name="T23" fmla="*/ 10436 w 10436"/>
                <a:gd name="T24" fmla="*/ 10164 h 10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36" h="10164">
                  <a:moveTo>
                    <a:pt x="10436" y="10077"/>
                  </a:moveTo>
                  <a:cubicBezTo>
                    <a:pt x="10228" y="10046"/>
                    <a:pt x="9598" y="10091"/>
                    <a:pt x="9185" y="10020"/>
                  </a:cubicBezTo>
                  <a:cubicBezTo>
                    <a:pt x="8656" y="9893"/>
                    <a:pt x="8450" y="9861"/>
                    <a:pt x="7915" y="9604"/>
                  </a:cubicBezTo>
                  <a:cubicBezTo>
                    <a:pt x="7643" y="9369"/>
                    <a:pt x="7066" y="8225"/>
                    <a:pt x="6737" y="7380"/>
                  </a:cubicBezTo>
                  <a:cubicBezTo>
                    <a:pt x="6401" y="6507"/>
                    <a:pt x="6521" y="270"/>
                    <a:pt x="6193" y="0"/>
                  </a:cubicBezTo>
                  <a:cubicBezTo>
                    <a:pt x="5672" y="343"/>
                    <a:pt x="5397" y="8642"/>
                    <a:pt x="4042" y="9700"/>
                  </a:cubicBezTo>
                  <a:cubicBezTo>
                    <a:pt x="3422" y="10164"/>
                    <a:pt x="1218" y="9952"/>
                    <a:pt x="0" y="10078"/>
                  </a:cubicBezTo>
                </a:path>
              </a:pathLst>
            </a:custGeom>
            <a:noFill/>
            <a:ln w="12700">
              <a:solidFill>
                <a:srgbClr val="05683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cxnSp>
          <p:nvCxnSpPr>
            <p:cNvPr id="157" name="Gerade Verbindung 11"/>
            <p:cNvCxnSpPr>
              <a:cxnSpLocks noChangeShapeType="1"/>
              <a:endCxn id="117" idx="1"/>
            </p:cNvCxnSpPr>
            <p:nvPr/>
          </p:nvCxnSpPr>
          <p:spPr bwMode="auto">
            <a:xfrm flipV="1">
              <a:off x="7093459" y="1527840"/>
              <a:ext cx="225570" cy="214944"/>
            </a:xfrm>
            <a:prstGeom prst="line">
              <a:avLst/>
            </a:prstGeom>
            <a:noFill/>
            <a:ln w="9525" algn="ctr">
              <a:solidFill>
                <a:srgbClr val="05683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9" name="Rectangle 12183"/>
            <p:cNvSpPr>
              <a:spLocks noChangeArrowheads="1"/>
            </p:cNvSpPr>
            <p:nvPr/>
          </p:nvSpPr>
          <p:spPr bwMode="auto">
            <a:xfrm>
              <a:off x="7782361" y="2097008"/>
              <a:ext cx="125413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70</a:t>
              </a:r>
            </a:p>
          </p:txBody>
        </p:sp>
        <p:sp>
          <p:nvSpPr>
            <p:cNvPr id="160" name="Rectangle 12185"/>
            <p:cNvSpPr>
              <a:spLocks noChangeArrowheads="1"/>
            </p:cNvSpPr>
            <p:nvPr/>
          </p:nvSpPr>
          <p:spPr bwMode="auto">
            <a:xfrm>
              <a:off x="7782361" y="1660445"/>
              <a:ext cx="19050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100</a:t>
              </a:r>
            </a:p>
          </p:txBody>
        </p:sp>
        <p:sp>
          <p:nvSpPr>
            <p:cNvPr id="161" name="Rectangle 12176"/>
            <p:cNvSpPr>
              <a:spLocks noChangeArrowheads="1"/>
            </p:cNvSpPr>
            <p:nvPr/>
          </p:nvSpPr>
          <p:spPr bwMode="auto">
            <a:xfrm>
              <a:off x="7782361" y="3125708"/>
              <a:ext cx="6508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</a:t>
              </a:r>
            </a:p>
          </p:txBody>
        </p:sp>
        <p:sp>
          <p:nvSpPr>
            <p:cNvPr id="162" name="Rectangle 12177"/>
            <p:cNvSpPr>
              <a:spLocks noChangeArrowheads="1"/>
            </p:cNvSpPr>
            <p:nvPr/>
          </p:nvSpPr>
          <p:spPr bwMode="auto">
            <a:xfrm>
              <a:off x="7782361" y="2976483"/>
              <a:ext cx="12858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10</a:t>
              </a:r>
            </a:p>
          </p:txBody>
        </p:sp>
        <p:sp>
          <p:nvSpPr>
            <p:cNvPr id="163" name="Rectangle 12178"/>
            <p:cNvSpPr>
              <a:spLocks noChangeArrowheads="1"/>
            </p:cNvSpPr>
            <p:nvPr/>
          </p:nvSpPr>
          <p:spPr bwMode="auto">
            <a:xfrm>
              <a:off x="7782361" y="2830433"/>
              <a:ext cx="12858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20</a:t>
              </a:r>
            </a:p>
          </p:txBody>
        </p:sp>
        <p:sp>
          <p:nvSpPr>
            <p:cNvPr id="164" name="Rectangle 12179"/>
            <p:cNvSpPr>
              <a:spLocks noChangeArrowheads="1"/>
            </p:cNvSpPr>
            <p:nvPr/>
          </p:nvSpPr>
          <p:spPr bwMode="auto">
            <a:xfrm>
              <a:off x="7782361" y="2684383"/>
              <a:ext cx="128588" cy="8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30</a:t>
              </a:r>
            </a:p>
          </p:txBody>
        </p:sp>
        <p:sp>
          <p:nvSpPr>
            <p:cNvPr id="165" name="Rectangle 12180"/>
            <p:cNvSpPr>
              <a:spLocks noChangeArrowheads="1"/>
            </p:cNvSpPr>
            <p:nvPr/>
          </p:nvSpPr>
          <p:spPr bwMode="auto">
            <a:xfrm>
              <a:off x="7782361" y="2538333"/>
              <a:ext cx="128588" cy="8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40</a:t>
              </a:r>
            </a:p>
          </p:txBody>
        </p:sp>
        <p:sp>
          <p:nvSpPr>
            <p:cNvPr id="166" name="Rectangle 12181"/>
            <p:cNvSpPr>
              <a:spLocks noChangeArrowheads="1"/>
            </p:cNvSpPr>
            <p:nvPr/>
          </p:nvSpPr>
          <p:spPr bwMode="auto">
            <a:xfrm>
              <a:off x="7782361" y="2392283"/>
              <a:ext cx="12858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50</a:t>
              </a:r>
            </a:p>
          </p:txBody>
        </p:sp>
        <p:sp>
          <p:nvSpPr>
            <p:cNvPr id="167" name="Rectangle 12182"/>
            <p:cNvSpPr>
              <a:spLocks noChangeArrowheads="1"/>
            </p:cNvSpPr>
            <p:nvPr/>
          </p:nvSpPr>
          <p:spPr bwMode="auto">
            <a:xfrm>
              <a:off x="7782361" y="2246233"/>
              <a:ext cx="12858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60</a:t>
              </a:r>
            </a:p>
          </p:txBody>
        </p:sp>
        <p:sp>
          <p:nvSpPr>
            <p:cNvPr id="168" name="Rectangle 12184"/>
            <p:cNvSpPr>
              <a:spLocks noChangeArrowheads="1"/>
            </p:cNvSpPr>
            <p:nvPr/>
          </p:nvSpPr>
          <p:spPr bwMode="auto">
            <a:xfrm>
              <a:off x="7782361" y="1950958"/>
              <a:ext cx="125413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80</a:t>
              </a:r>
            </a:p>
          </p:txBody>
        </p:sp>
        <p:sp>
          <p:nvSpPr>
            <p:cNvPr id="169" name="Rectangle 12185"/>
            <p:cNvSpPr>
              <a:spLocks noChangeArrowheads="1"/>
            </p:cNvSpPr>
            <p:nvPr/>
          </p:nvSpPr>
          <p:spPr bwMode="auto">
            <a:xfrm>
              <a:off x="7782361" y="1800145"/>
              <a:ext cx="125413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90</a:t>
              </a:r>
            </a:p>
          </p:txBody>
        </p:sp>
        <p:sp>
          <p:nvSpPr>
            <p:cNvPr id="170" name="Rectangle 3850"/>
            <p:cNvSpPr>
              <a:spLocks noChangeArrowheads="1"/>
            </p:cNvSpPr>
            <p:nvPr/>
          </p:nvSpPr>
          <p:spPr bwMode="auto">
            <a:xfrm>
              <a:off x="8376086" y="2909808"/>
              <a:ext cx="685800" cy="252412"/>
            </a:xfrm>
            <a:prstGeom prst="rect">
              <a:avLst/>
            </a:prstGeom>
            <a:solidFill>
              <a:srgbClr val="991F22"/>
            </a:solidFill>
            <a:ln w="6350">
              <a:noFill/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>
                  <a:solidFill>
                    <a:srgbClr val="FFFFFF"/>
                  </a:solidFill>
                  <a:latin typeface="Arial"/>
                </a:rPr>
                <a:t>Gemessene</a:t>
              </a:r>
            </a:p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>
                  <a:solidFill>
                    <a:srgbClr val="FFFFFF"/>
                  </a:solidFill>
                  <a:latin typeface="Arial"/>
                </a:rPr>
                <a:t>Lumineszenz</a:t>
              </a:r>
              <a:endParaRPr lang="de-DE" sz="800" kern="0">
                <a:solidFill>
                  <a:srgbClr val="FFFFFF"/>
                </a:solidFill>
                <a:latin typeface="Arial"/>
                <a:sym typeface="Symbol" pitchFamily="18" charset="2"/>
              </a:endParaRPr>
            </a:p>
          </p:txBody>
        </p:sp>
        <p:cxnSp>
          <p:nvCxnSpPr>
            <p:cNvPr id="171" name="Gerade Verbindung 11"/>
            <p:cNvCxnSpPr>
              <a:cxnSpLocks noChangeShapeType="1"/>
              <a:stCxn id="170" idx="1"/>
            </p:cNvCxnSpPr>
            <p:nvPr/>
          </p:nvCxnSpPr>
          <p:spPr bwMode="auto">
            <a:xfrm flipH="1">
              <a:off x="7001369" y="3035712"/>
              <a:ext cx="1374260" cy="100925"/>
            </a:xfrm>
            <a:prstGeom prst="line">
              <a:avLst/>
            </a:prstGeom>
            <a:noFill/>
            <a:ln w="9525" algn="ctr">
              <a:solidFill>
                <a:srgbClr val="991F2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2" name="Rectangle 3850"/>
            <p:cNvSpPr>
              <a:spLocks noChangeArrowheads="1"/>
            </p:cNvSpPr>
            <p:nvPr/>
          </p:nvSpPr>
          <p:spPr bwMode="auto">
            <a:xfrm>
              <a:off x="4340661" y="1368345"/>
              <a:ext cx="596900" cy="252413"/>
            </a:xfrm>
            <a:prstGeom prst="rect">
              <a:avLst/>
            </a:prstGeom>
            <a:solidFill>
              <a:srgbClr val="CD8221"/>
            </a:solidFill>
            <a:ln w="6350">
              <a:noFill/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>
                  <a:solidFill>
                    <a:srgbClr val="FFFFFF"/>
                  </a:solidFill>
                  <a:latin typeface="Arial"/>
                </a:rPr>
                <a:t>Sonnen-</a:t>
              </a:r>
              <a:br>
                <a:rPr lang="de-DE" sz="800" kern="0">
                  <a:solidFill>
                    <a:srgbClr val="FFFFFF"/>
                  </a:solidFill>
                  <a:latin typeface="Arial"/>
                </a:rPr>
              </a:br>
              <a:r>
                <a:rPr lang="de-DE" sz="800" kern="0">
                  <a:solidFill>
                    <a:srgbClr val="FFFFFF"/>
                  </a:solidFill>
                  <a:latin typeface="Arial"/>
                </a:rPr>
                <a:t>spektrum</a:t>
              </a:r>
              <a:endParaRPr lang="de-DE" sz="800" kern="0">
                <a:solidFill>
                  <a:srgbClr val="FFFFFF"/>
                </a:solidFill>
                <a:latin typeface="Arial"/>
                <a:sym typeface="Symbol" pitchFamily="18" charset="2"/>
              </a:endParaRPr>
            </a:p>
          </p:txBody>
        </p:sp>
        <p:grpSp>
          <p:nvGrpSpPr>
            <p:cNvPr id="173" name="Gruppieren 32"/>
            <p:cNvGrpSpPr>
              <a:grpSpLocks/>
            </p:cNvGrpSpPr>
            <p:nvPr/>
          </p:nvGrpSpPr>
          <p:grpSpPr bwMode="auto">
            <a:xfrm>
              <a:off x="4552100" y="3357047"/>
              <a:ext cx="1817327" cy="133377"/>
              <a:chOff x="907864" y="3256613"/>
              <a:chExt cx="1817997" cy="133065"/>
            </a:xfrm>
          </p:grpSpPr>
          <p:sp>
            <p:nvSpPr>
              <p:cNvPr id="175" name="Textfeld 46"/>
              <p:cNvSpPr txBox="1">
                <a:spLocks noChangeArrowheads="1"/>
              </p:cNvSpPr>
              <p:nvPr/>
            </p:nvSpPr>
            <p:spPr bwMode="auto">
              <a:xfrm>
                <a:off x="1638943" y="3262824"/>
                <a:ext cx="360738" cy="122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800">
                    <a:latin typeface="Arial" charset="0"/>
                  </a:rPr>
                  <a:t>sichtbar</a:t>
                </a:r>
                <a:endParaRPr lang="de-DE" altLang="de-DE" sz="800">
                  <a:latin typeface="Arial" charset="0"/>
                </a:endParaRPr>
              </a:p>
            </p:txBody>
          </p:sp>
          <p:sp>
            <p:nvSpPr>
              <p:cNvPr id="176" name="Textfeld 46"/>
              <p:cNvSpPr txBox="1">
                <a:spLocks noChangeArrowheads="1"/>
              </p:cNvSpPr>
              <p:nvPr/>
            </p:nvSpPr>
            <p:spPr bwMode="auto">
              <a:xfrm>
                <a:off x="2498096" y="3262824"/>
                <a:ext cx="102609" cy="122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800">
                    <a:latin typeface="Arial" charset="0"/>
                  </a:rPr>
                  <a:t>IR</a:t>
                </a:r>
                <a:endParaRPr lang="de-DE" altLang="de-DE" sz="800">
                  <a:latin typeface="Arial" charset="0"/>
                </a:endParaRPr>
              </a:p>
            </p:txBody>
          </p:sp>
          <p:sp>
            <p:nvSpPr>
              <p:cNvPr id="177" name="Textfeld 46"/>
              <p:cNvSpPr txBox="1">
                <a:spLocks noChangeArrowheads="1"/>
              </p:cNvSpPr>
              <p:nvPr/>
            </p:nvSpPr>
            <p:spPr bwMode="auto">
              <a:xfrm>
                <a:off x="1076956" y="3262824"/>
                <a:ext cx="142692" cy="12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800">
                    <a:latin typeface="Arial" charset="0"/>
                  </a:rPr>
                  <a:t>UV</a:t>
                </a:r>
                <a:endParaRPr lang="de-DE" altLang="de-DE" sz="800">
                  <a:latin typeface="Arial" charset="0"/>
                </a:endParaRPr>
              </a:p>
            </p:txBody>
          </p:sp>
          <p:cxnSp>
            <p:nvCxnSpPr>
              <p:cNvPr id="178" name="Gerade Verbindung 177"/>
              <p:cNvCxnSpPr/>
              <p:nvPr/>
            </p:nvCxnSpPr>
            <p:spPr bwMode="auto">
              <a:xfrm flipH="1">
                <a:off x="2619519" y="3323567"/>
                <a:ext cx="10640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triangle" w="sm" len="med"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Gerade Verbindung 178"/>
              <p:cNvCxnSpPr/>
              <p:nvPr/>
            </p:nvCxnSpPr>
            <p:spPr bwMode="auto">
              <a:xfrm>
                <a:off x="907563" y="3323567"/>
                <a:ext cx="136575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triangle" w="sm" len="med"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0" name="Gruppieren 28"/>
              <p:cNvGrpSpPr>
                <a:grpSpLocks/>
              </p:cNvGrpSpPr>
              <p:nvPr/>
            </p:nvGrpSpPr>
            <p:grpSpPr bwMode="auto">
              <a:xfrm>
                <a:off x="1237392" y="3256613"/>
                <a:ext cx="114302" cy="133065"/>
                <a:chOff x="1247253" y="3259931"/>
                <a:chExt cx="114302" cy="133065"/>
              </a:xfrm>
            </p:grpSpPr>
            <p:cxnSp>
              <p:nvCxnSpPr>
                <p:cNvPr id="184" name="Gerade Verbindung 183"/>
                <p:cNvCxnSpPr/>
                <p:nvPr/>
              </p:nvCxnSpPr>
              <p:spPr bwMode="auto">
                <a:xfrm flipV="1">
                  <a:off x="1304916" y="3260366"/>
                  <a:ext cx="0" cy="13303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Gerade Verbindung 184"/>
                <p:cNvCxnSpPr/>
                <p:nvPr/>
              </p:nvCxnSpPr>
              <p:spPr bwMode="auto">
                <a:xfrm flipH="1">
                  <a:off x="1247745" y="3326885"/>
                  <a:ext cx="114342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uppieren 29"/>
              <p:cNvGrpSpPr>
                <a:grpSpLocks/>
              </p:cNvGrpSpPr>
              <p:nvPr/>
            </p:nvGrpSpPr>
            <p:grpSpPr bwMode="auto">
              <a:xfrm>
                <a:off x="2346648" y="3256613"/>
                <a:ext cx="114302" cy="133065"/>
                <a:chOff x="1767570" y="3259931"/>
                <a:chExt cx="114302" cy="133065"/>
              </a:xfrm>
            </p:grpSpPr>
            <p:cxnSp>
              <p:nvCxnSpPr>
                <p:cNvPr id="182" name="Gerade Verbindung 181"/>
                <p:cNvCxnSpPr/>
                <p:nvPr/>
              </p:nvCxnSpPr>
              <p:spPr bwMode="auto">
                <a:xfrm flipV="1">
                  <a:off x="1824461" y="3260366"/>
                  <a:ext cx="0" cy="13303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Gerade Verbindung 182"/>
                <p:cNvCxnSpPr/>
                <p:nvPr/>
              </p:nvCxnSpPr>
              <p:spPr bwMode="auto">
                <a:xfrm flipH="1">
                  <a:off x="1767290" y="3326885"/>
                  <a:ext cx="114342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4" name="Gerade Verbindung 11"/>
            <p:cNvCxnSpPr>
              <a:cxnSpLocks noChangeShapeType="1"/>
              <a:endCxn id="172" idx="3"/>
            </p:cNvCxnSpPr>
            <p:nvPr/>
          </p:nvCxnSpPr>
          <p:spPr bwMode="auto">
            <a:xfrm flipH="1" flipV="1">
              <a:off x="4937844" y="1494371"/>
              <a:ext cx="225833" cy="234147"/>
            </a:xfrm>
            <a:prstGeom prst="line">
              <a:avLst/>
            </a:prstGeom>
            <a:noFill/>
            <a:ln w="9525" algn="ctr">
              <a:solidFill>
                <a:srgbClr val="CD82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Freeform 32563"/>
            <p:cNvSpPr>
              <a:spLocks/>
            </p:cNvSpPr>
            <p:nvPr/>
          </p:nvSpPr>
          <p:spPr bwMode="auto">
            <a:xfrm>
              <a:off x="6610786" y="3151108"/>
              <a:ext cx="552450" cy="20637"/>
            </a:xfrm>
            <a:custGeom>
              <a:avLst/>
              <a:gdLst>
                <a:gd name="T0" fmla="*/ 2147483647 w 10168"/>
                <a:gd name="T1" fmla="*/ 53196309 h 10000"/>
                <a:gd name="T2" fmla="*/ 2147483647 w 10168"/>
                <a:gd name="T3" fmla="*/ 0 h 10000"/>
                <a:gd name="T4" fmla="*/ 0 w 10168"/>
                <a:gd name="T5" fmla="*/ 58202483 h 10000"/>
                <a:gd name="T6" fmla="*/ 0 60000 65536"/>
                <a:gd name="T7" fmla="*/ 0 60000 65536"/>
                <a:gd name="T8" fmla="*/ 0 60000 65536"/>
                <a:gd name="T9" fmla="*/ 0 w 10168"/>
                <a:gd name="T10" fmla="*/ 0 h 10000"/>
                <a:gd name="T11" fmla="*/ 10168 w 10168"/>
                <a:gd name="T12" fmla="*/ 10000 h 1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68" h="10000">
                  <a:moveTo>
                    <a:pt x="10168" y="9140"/>
                  </a:moveTo>
                  <a:cubicBezTo>
                    <a:pt x="8036" y="8670"/>
                    <a:pt x="6985" y="0"/>
                    <a:pt x="5319" y="0"/>
                  </a:cubicBezTo>
                  <a:cubicBezTo>
                    <a:pt x="2684" y="1422"/>
                    <a:pt x="2602" y="9241"/>
                    <a:pt x="0" y="10000"/>
                  </a:cubicBezTo>
                </a:path>
              </a:pathLst>
            </a:custGeom>
            <a:noFill/>
            <a:ln w="12700">
              <a:solidFill>
                <a:srgbClr val="991F2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223" y="1680383"/>
            <a:ext cx="3018507" cy="149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4664511" y="1687433"/>
            <a:ext cx="1519216" cy="1495425"/>
            <a:chOff x="4664511" y="1687433"/>
            <a:chExt cx="1519216" cy="1495425"/>
          </a:xfrm>
        </p:grpSpPr>
        <p:sp>
          <p:nvSpPr>
            <p:cNvPr id="106" name="Rectangle 3850"/>
            <p:cNvSpPr>
              <a:spLocks noChangeArrowheads="1"/>
            </p:cNvSpPr>
            <p:nvPr/>
          </p:nvSpPr>
          <p:spPr bwMode="auto">
            <a:xfrm>
              <a:off x="5112186" y="2412920"/>
              <a:ext cx="920750" cy="3175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36000" tIns="36000" rIns="36000" bIns="36000" anchor="ctr" anchorCtr="1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>
                  <a:solidFill>
                    <a:srgbClr val="FF0000"/>
                  </a:solidFill>
                  <a:latin typeface="Arial"/>
                </a:rPr>
                <a:t>Sperrbereich Tageslichtfilter</a:t>
              </a:r>
              <a:endParaRPr lang="de-DE" sz="800" kern="0">
                <a:solidFill>
                  <a:srgbClr val="FF0000"/>
                </a:solidFill>
                <a:latin typeface="Arial"/>
                <a:sym typeface="Symbol" pitchFamily="18" charset="2"/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4664511" y="1687433"/>
              <a:ext cx="1519216" cy="1495425"/>
              <a:chOff x="4664511" y="1687433"/>
              <a:chExt cx="1519216" cy="1495425"/>
            </a:xfrm>
          </p:grpSpPr>
          <p:sp>
            <p:nvSpPr>
              <p:cNvPr id="103" name="Rechteck 102"/>
              <p:cNvSpPr/>
              <p:nvPr/>
            </p:nvSpPr>
            <p:spPr bwMode="auto">
              <a:xfrm>
                <a:off x="4664511" y="1687433"/>
                <a:ext cx="1517650" cy="1495425"/>
              </a:xfrm>
              <a:prstGeom prst="rect">
                <a:avLst/>
              </a:prstGeom>
              <a:solidFill>
                <a:srgbClr val="FF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108" name="Gruppieren 2"/>
              <p:cNvGrpSpPr>
                <a:grpSpLocks/>
              </p:cNvGrpSpPr>
              <p:nvPr/>
            </p:nvGrpSpPr>
            <p:grpSpPr bwMode="auto">
              <a:xfrm>
                <a:off x="4672726" y="1695312"/>
                <a:ext cx="1511001" cy="1477694"/>
                <a:chOff x="3062288" y="3863976"/>
                <a:chExt cx="1511301" cy="1477962"/>
              </a:xfrm>
            </p:grpSpPr>
            <p:cxnSp>
              <p:nvCxnSpPr>
                <p:cNvPr id="109" name="Gerade Verbindung 108"/>
                <p:cNvCxnSpPr/>
                <p:nvPr/>
              </p:nvCxnSpPr>
              <p:spPr bwMode="auto">
                <a:xfrm>
                  <a:off x="3062011" y="5340677"/>
                  <a:ext cx="150842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Gerade Verbindung 109"/>
                <p:cNvCxnSpPr/>
                <p:nvPr/>
              </p:nvCxnSpPr>
              <p:spPr bwMode="auto">
                <a:xfrm flipV="1">
                  <a:off x="4573611" y="3864034"/>
                  <a:ext cx="0" cy="147823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Optimierung der Technik für Outdoor-EL</a:t>
            </a:r>
          </a:p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3013004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Problem: Sonnenlicht stört!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197" name="Inhaltsplatzhalter 5"/>
          <p:cNvSpPr txBox="1">
            <a:spLocks/>
          </p:cNvSpPr>
          <p:nvPr/>
        </p:nvSpPr>
        <p:spPr>
          <a:xfrm>
            <a:off x="690167" y="1871282"/>
            <a:ext cx="2570384" cy="365127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smtClean="0">
                <a:sym typeface="Symbol"/>
              </a:rPr>
              <a:t> Abhilfe: Tageslichtfilter</a:t>
            </a:r>
            <a:endParaRPr lang="de-DE" sz="1800" smtClean="0"/>
          </a:p>
        </p:txBody>
      </p:sp>
      <p:grpSp>
        <p:nvGrpSpPr>
          <p:cNvPr id="11" name="Gruppieren 10"/>
          <p:cNvGrpSpPr/>
          <p:nvPr/>
        </p:nvGrpSpPr>
        <p:grpSpPr>
          <a:xfrm>
            <a:off x="360001" y="3418866"/>
            <a:ext cx="8701885" cy="2605991"/>
            <a:chOff x="360001" y="3418866"/>
            <a:chExt cx="8701885" cy="2605991"/>
          </a:xfrm>
        </p:grpSpPr>
        <p:sp>
          <p:nvSpPr>
            <p:cNvPr id="198" name="Inhaltsplatzhalter 5"/>
            <p:cNvSpPr txBox="1">
              <a:spLocks/>
            </p:cNvSpPr>
            <p:nvPr/>
          </p:nvSpPr>
          <p:spPr>
            <a:xfrm>
              <a:off x="360001" y="3418866"/>
              <a:ext cx="2397451" cy="365127"/>
            </a:xfrm>
            <a:prstGeom prst="rect">
              <a:avLst/>
            </a:prstGeom>
          </p:spPr>
          <p:txBody>
            <a:bodyPr vert="horz" wrap="none" lIns="0" tIns="43638" rIns="0" bIns="43638" rtlCol="0">
              <a:spAutoFit/>
            </a:bodyPr>
            <a:lstStyle>
              <a:lvl1pPr marL="240524" indent="-240524" algn="l" defTabSz="436381" rtl="0" eaLnBrk="1" latinLnBrk="0" hangingPunct="1">
                <a:lnSpc>
                  <a:spcPct val="100000"/>
                </a:lnSpc>
                <a:spcBef>
                  <a:spcPts val="412"/>
                </a:spcBef>
                <a:spcAft>
                  <a:spcPts val="572"/>
                </a:spcAft>
                <a:buSzPct val="100000"/>
                <a:buFontTx/>
                <a:buBlip>
                  <a:blip r:embed="rId4"/>
                </a:buBlip>
                <a:defRPr sz="2300" b="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1pPr>
              <a:lvl2pPr marL="486000" indent="-234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SzPct val="100000"/>
                <a:buFontTx/>
                <a:buBlip>
                  <a:blip r:embed="rId4"/>
                </a:buBlip>
                <a:defRPr sz="20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2pPr>
              <a:lvl3pPr marL="702000" indent="-198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SzPct val="100000"/>
                <a:buFontTx/>
                <a:buBlip>
                  <a:blip r:embed="rId4"/>
                </a:buBlip>
                <a:defRPr sz="17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3pPr>
              <a:lvl4pPr marL="936000" indent="-21819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Font typeface="Arial"/>
                <a:buChar char="–"/>
                <a:defRPr sz="14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1098000" indent="-144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Font typeface="Arial"/>
                <a:buChar char="»"/>
                <a:defRPr sz="11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400093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36474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72854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09235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800" smtClean="0"/>
                <a:t>Das reicht noch nicht</a:t>
              </a:r>
            </a:p>
          </p:txBody>
        </p:sp>
        <p:sp>
          <p:nvSpPr>
            <p:cNvPr id="199" name="Inhaltsplatzhalter 5"/>
            <p:cNvSpPr txBox="1">
              <a:spLocks/>
            </p:cNvSpPr>
            <p:nvPr/>
          </p:nvSpPr>
          <p:spPr>
            <a:xfrm>
              <a:off x="690167" y="4119480"/>
              <a:ext cx="3189976" cy="365127"/>
            </a:xfrm>
            <a:prstGeom prst="rect">
              <a:avLst/>
            </a:prstGeom>
          </p:spPr>
          <p:txBody>
            <a:bodyPr vert="horz" wrap="none" lIns="0" tIns="43638" rIns="0" bIns="43638" rtlCol="0">
              <a:spAutoFit/>
            </a:bodyPr>
            <a:lstStyle>
              <a:lvl1pPr marL="240524" indent="-240524" algn="l" defTabSz="436381" rtl="0" eaLnBrk="1" latinLnBrk="0" hangingPunct="1">
                <a:lnSpc>
                  <a:spcPct val="100000"/>
                </a:lnSpc>
                <a:spcBef>
                  <a:spcPts val="412"/>
                </a:spcBef>
                <a:spcAft>
                  <a:spcPts val="572"/>
                </a:spcAft>
                <a:buSzPct val="100000"/>
                <a:buFontTx/>
                <a:buBlip>
                  <a:blip r:embed="rId4"/>
                </a:buBlip>
                <a:defRPr sz="2300" b="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1pPr>
              <a:lvl2pPr marL="486000" indent="-234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SzPct val="100000"/>
                <a:buFontTx/>
                <a:buBlip>
                  <a:blip r:embed="rId4"/>
                </a:buBlip>
                <a:defRPr sz="20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2pPr>
              <a:lvl3pPr marL="702000" indent="-198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SzPct val="100000"/>
                <a:buFontTx/>
                <a:buBlip>
                  <a:blip r:embed="rId4"/>
                </a:buBlip>
                <a:defRPr sz="17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3pPr>
              <a:lvl4pPr marL="936000" indent="-21819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Font typeface="Arial"/>
                <a:buChar char="–"/>
                <a:defRPr sz="14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1098000" indent="-144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Font typeface="Arial"/>
                <a:buChar char="»"/>
                <a:defRPr sz="11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400093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36474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72854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09235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800" smtClean="0">
                  <a:sym typeface="Symbol"/>
                </a:rPr>
                <a:t> Zusätzliches IR-Kantenfilter</a:t>
              </a:r>
              <a:endParaRPr lang="de-DE" sz="1800" smtClean="0"/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123174" y="3892844"/>
              <a:ext cx="4938712" cy="2132013"/>
              <a:chOff x="4123174" y="3892844"/>
              <a:chExt cx="4938712" cy="2132013"/>
            </a:xfrm>
          </p:grpSpPr>
          <p:grpSp>
            <p:nvGrpSpPr>
              <p:cNvPr id="253" name="Gruppieren 118"/>
              <p:cNvGrpSpPr>
                <a:grpSpLocks/>
              </p:cNvGrpSpPr>
              <p:nvPr/>
            </p:nvGrpSpPr>
            <p:grpSpPr bwMode="auto">
              <a:xfrm>
                <a:off x="4619114" y="4216473"/>
                <a:ext cx="3134578" cy="1481443"/>
                <a:chOff x="3381189" y="469691"/>
                <a:chExt cx="3059112" cy="1945776"/>
              </a:xfrm>
            </p:grpSpPr>
            <p:sp>
              <p:nvSpPr>
                <p:cNvPr id="285" name="Line 8110"/>
                <p:cNvSpPr>
                  <a:spLocks noChangeShapeType="1"/>
                </p:cNvSpPr>
                <p:nvPr/>
              </p:nvSpPr>
              <p:spPr bwMode="auto">
                <a:xfrm>
                  <a:off x="3380564" y="2015022"/>
                  <a:ext cx="3059828" cy="0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lumMod val="50000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2000" kern="0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86" name="Line 8111"/>
                <p:cNvSpPr>
                  <a:spLocks noChangeShapeType="1"/>
                </p:cNvSpPr>
                <p:nvPr/>
              </p:nvSpPr>
              <p:spPr bwMode="auto">
                <a:xfrm>
                  <a:off x="3380564" y="1821110"/>
                  <a:ext cx="3059828" cy="0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lumMod val="50000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2000" kern="0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87" name="Line 8114"/>
                <p:cNvSpPr>
                  <a:spLocks noChangeShapeType="1"/>
                </p:cNvSpPr>
                <p:nvPr/>
              </p:nvSpPr>
              <p:spPr bwMode="auto">
                <a:xfrm>
                  <a:off x="3380564" y="1243545"/>
                  <a:ext cx="3059828" cy="0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lumMod val="50000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2000" kern="0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88" name="Line 8115"/>
                <p:cNvSpPr>
                  <a:spLocks noChangeShapeType="1"/>
                </p:cNvSpPr>
                <p:nvPr/>
              </p:nvSpPr>
              <p:spPr bwMode="auto">
                <a:xfrm>
                  <a:off x="3380564" y="1049632"/>
                  <a:ext cx="3059828" cy="0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lumMod val="50000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2000" kern="0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89" name="Line 8116"/>
                <p:cNvSpPr>
                  <a:spLocks noChangeShapeType="1"/>
                </p:cNvSpPr>
                <p:nvPr/>
              </p:nvSpPr>
              <p:spPr bwMode="auto">
                <a:xfrm>
                  <a:off x="3380564" y="855721"/>
                  <a:ext cx="3059828" cy="0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lumMod val="50000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2000" kern="0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90" name="Line 8109"/>
                <p:cNvSpPr>
                  <a:spLocks noChangeShapeType="1"/>
                </p:cNvSpPr>
                <p:nvPr/>
              </p:nvSpPr>
              <p:spPr bwMode="auto">
                <a:xfrm>
                  <a:off x="3380564" y="2208934"/>
                  <a:ext cx="3059828" cy="0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lumMod val="50000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2000" kern="0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91" name="Line 8113"/>
                <p:cNvSpPr>
                  <a:spLocks noChangeShapeType="1"/>
                </p:cNvSpPr>
                <p:nvPr/>
              </p:nvSpPr>
              <p:spPr bwMode="auto">
                <a:xfrm>
                  <a:off x="3380564" y="1435372"/>
                  <a:ext cx="3059828" cy="0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lumMod val="50000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2000" kern="0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92" name="Line 8112"/>
                <p:cNvSpPr>
                  <a:spLocks noChangeShapeType="1"/>
                </p:cNvSpPr>
                <p:nvPr/>
              </p:nvSpPr>
              <p:spPr bwMode="auto">
                <a:xfrm>
                  <a:off x="3380564" y="1627198"/>
                  <a:ext cx="3059828" cy="0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lumMod val="50000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2000" kern="0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93" name="Line 8116"/>
                <p:cNvSpPr>
                  <a:spLocks noChangeShapeType="1"/>
                </p:cNvSpPr>
                <p:nvPr/>
              </p:nvSpPr>
              <p:spPr bwMode="auto">
                <a:xfrm>
                  <a:off x="3380564" y="663894"/>
                  <a:ext cx="3059828" cy="0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lumMod val="50000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2000" kern="0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94" name="Line 8116"/>
                <p:cNvSpPr>
                  <a:spLocks noChangeShapeType="1"/>
                </p:cNvSpPr>
                <p:nvPr/>
              </p:nvSpPr>
              <p:spPr bwMode="auto">
                <a:xfrm>
                  <a:off x="3380564" y="469981"/>
                  <a:ext cx="3059828" cy="0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lumMod val="50000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2000" kern="0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295" name="Line 8109"/>
                <p:cNvSpPr>
                  <a:spLocks noChangeShapeType="1"/>
                </p:cNvSpPr>
                <p:nvPr/>
              </p:nvSpPr>
              <p:spPr bwMode="auto">
                <a:xfrm>
                  <a:off x="3380564" y="2415357"/>
                  <a:ext cx="3059828" cy="0"/>
                </a:xfrm>
                <a:prstGeom prst="line">
                  <a:avLst/>
                </a:prstGeom>
                <a:noFill/>
                <a:ln w="9525">
                  <a:solidFill>
                    <a:srgbClr val="FFFFFF">
                      <a:lumMod val="50000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2000" kern="0">
                    <a:solidFill>
                      <a:srgbClr val="000000"/>
                    </a:solidFill>
                    <a:latin typeface="Helvetica" pitchFamily="34" charset="0"/>
                  </a:endParaRPr>
                </a:p>
              </p:txBody>
            </p:sp>
          </p:grpSp>
          <p:pic>
            <p:nvPicPr>
              <p:cNvPr id="212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3223" y="4204882"/>
                <a:ext cx="3018507" cy="14925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2" name="Rechteck 201"/>
              <p:cNvSpPr/>
              <p:nvPr/>
            </p:nvSpPr>
            <p:spPr bwMode="auto">
              <a:xfrm>
                <a:off x="4664511" y="4211932"/>
                <a:ext cx="1517650" cy="1495425"/>
              </a:xfrm>
              <a:prstGeom prst="rect">
                <a:avLst/>
              </a:prstGeom>
              <a:solidFill>
                <a:srgbClr val="FF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13" name="Rechteck 212"/>
              <p:cNvSpPr/>
              <p:nvPr/>
            </p:nvSpPr>
            <p:spPr bwMode="auto">
              <a:xfrm>
                <a:off x="4667686" y="4216694"/>
                <a:ext cx="3032125" cy="14811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FFFFFF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214" name="Rectangle 3850"/>
              <p:cNvSpPr>
                <a:spLocks noChangeArrowheads="1"/>
              </p:cNvSpPr>
              <p:nvPr/>
            </p:nvSpPr>
            <p:spPr bwMode="auto">
              <a:xfrm>
                <a:off x="6569511" y="5886744"/>
                <a:ext cx="1046163" cy="138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kern="0">
                    <a:solidFill>
                      <a:srgbClr val="000000"/>
                    </a:solidFill>
                    <a:latin typeface="Arial"/>
                  </a:rPr>
                  <a:t>Wellenlänge </a:t>
                </a:r>
                <a:r>
                  <a:rPr lang="de-DE" sz="900" i="1" kern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</a:t>
                </a:r>
                <a:r>
                  <a:rPr lang="de-DE" sz="900" kern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in µm</a:t>
                </a:r>
              </a:p>
            </p:txBody>
          </p:sp>
          <p:sp>
            <p:nvSpPr>
              <p:cNvPr id="215" name="Rectangle 12208"/>
              <p:cNvSpPr>
                <a:spLocks noChangeArrowheads="1"/>
              </p:cNvSpPr>
              <p:nvPr/>
            </p:nvSpPr>
            <p:spPr bwMode="auto">
              <a:xfrm rot="16200000">
                <a:off x="3745349" y="4837407"/>
                <a:ext cx="103187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kern="0">
                    <a:solidFill>
                      <a:srgbClr val="283891"/>
                    </a:solidFill>
                    <a:latin typeface="Arial"/>
                  </a:rPr>
                  <a:t>Relative spekt. </a:t>
                </a:r>
              </a:p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kern="0">
                    <a:solidFill>
                      <a:srgbClr val="283891"/>
                    </a:solidFill>
                    <a:latin typeface="Arial"/>
                  </a:rPr>
                  <a:t>Empfindlichkeit in %</a:t>
                </a:r>
                <a:endParaRPr lang="de-DE" sz="900" kern="0" baseline="30000">
                  <a:solidFill>
                    <a:srgbClr val="283891"/>
                  </a:solidFill>
                  <a:latin typeface="Arial"/>
                </a:endParaRPr>
              </a:p>
            </p:txBody>
          </p:sp>
          <p:sp>
            <p:nvSpPr>
              <p:cNvPr id="216" name="Rectangle 3850"/>
              <p:cNvSpPr>
                <a:spLocks noChangeArrowheads="1"/>
              </p:cNvSpPr>
              <p:nvPr/>
            </p:nvSpPr>
            <p:spPr bwMode="auto">
              <a:xfrm>
                <a:off x="7318811" y="3926182"/>
                <a:ext cx="927100" cy="252412"/>
              </a:xfrm>
              <a:prstGeom prst="rect">
                <a:avLst/>
              </a:prstGeom>
              <a:solidFill>
                <a:srgbClr val="056839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lIns="36000" tIns="36000" rIns="36000" bIns="36000" anchor="ctr" anchorCtr="1"/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800" kern="0">
                    <a:solidFill>
                      <a:srgbClr val="FFFFFF"/>
                    </a:solidFill>
                    <a:latin typeface="Arial"/>
                  </a:rPr>
                  <a:t>Rel. Emissions-</a:t>
                </a:r>
              </a:p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800" kern="0">
                    <a:solidFill>
                      <a:srgbClr val="FFFFFF"/>
                    </a:solidFill>
                    <a:latin typeface="Arial"/>
                  </a:rPr>
                  <a:t>spektrum von c-Si</a:t>
                </a:r>
                <a:endParaRPr lang="de-DE" sz="800" kern="0">
                  <a:solidFill>
                    <a:srgbClr val="FFFFFF"/>
                  </a:solidFill>
                  <a:latin typeface="Arial"/>
                  <a:sym typeface="Symbol" pitchFamily="18" charset="2"/>
                </a:endParaRPr>
              </a:p>
            </p:txBody>
          </p:sp>
          <p:sp>
            <p:nvSpPr>
              <p:cNvPr id="217" name="Rectangle 12208"/>
              <p:cNvSpPr>
                <a:spLocks noChangeArrowheads="1"/>
              </p:cNvSpPr>
              <p:nvPr/>
            </p:nvSpPr>
            <p:spPr bwMode="auto">
              <a:xfrm rot="16200000">
                <a:off x="7633931" y="4844550"/>
                <a:ext cx="107156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kern="0">
                    <a:solidFill>
                      <a:srgbClr val="056839"/>
                    </a:solidFill>
                    <a:latin typeface="Arial"/>
                  </a:rPr>
                  <a:t>Relatives Emissions-</a:t>
                </a:r>
              </a:p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kern="0">
                    <a:solidFill>
                      <a:srgbClr val="056839"/>
                    </a:solidFill>
                    <a:latin typeface="Arial"/>
                  </a:rPr>
                  <a:t>spektrum in %</a:t>
                </a:r>
                <a:endParaRPr lang="de-DE" sz="900" kern="0" baseline="30000">
                  <a:solidFill>
                    <a:srgbClr val="056839"/>
                  </a:solidFill>
                  <a:latin typeface="Arial"/>
                </a:endParaRPr>
              </a:p>
            </p:txBody>
          </p:sp>
          <p:sp>
            <p:nvSpPr>
              <p:cNvPr id="218" name="Rectangle 12183"/>
              <p:cNvSpPr>
                <a:spLocks noChangeArrowheads="1"/>
              </p:cNvSpPr>
              <p:nvPr/>
            </p:nvSpPr>
            <p:spPr bwMode="auto">
              <a:xfrm>
                <a:off x="4469249" y="4615157"/>
                <a:ext cx="125412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70</a:t>
                </a:r>
              </a:p>
            </p:txBody>
          </p:sp>
          <p:sp>
            <p:nvSpPr>
              <p:cNvPr id="219" name="Rectangle 12185"/>
              <p:cNvSpPr>
                <a:spLocks noChangeArrowheads="1"/>
              </p:cNvSpPr>
              <p:nvPr/>
            </p:nvSpPr>
            <p:spPr bwMode="auto">
              <a:xfrm>
                <a:off x="4404161" y="4178594"/>
                <a:ext cx="190500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100</a:t>
                </a:r>
              </a:p>
            </p:txBody>
          </p:sp>
          <p:sp>
            <p:nvSpPr>
              <p:cNvPr id="220" name="Rectangle 12176"/>
              <p:cNvSpPr>
                <a:spLocks noChangeArrowheads="1"/>
              </p:cNvSpPr>
              <p:nvPr/>
            </p:nvSpPr>
            <p:spPr bwMode="auto">
              <a:xfrm>
                <a:off x="4531161" y="5643857"/>
                <a:ext cx="63500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0</a:t>
                </a:r>
              </a:p>
            </p:txBody>
          </p:sp>
          <p:sp>
            <p:nvSpPr>
              <p:cNvPr id="221" name="Rectangle 12177"/>
              <p:cNvSpPr>
                <a:spLocks noChangeArrowheads="1"/>
              </p:cNvSpPr>
              <p:nvPr/>
            </p:nvSpPr>
            <p:spPr bwMode="auto">
              <a:xfrm>
                <a:off x="4466074" y="5494632"/>
                <a:ext cx="128587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10</a:t>
                </a:r>
              </a:p>
            </p:txBody>
          </p:sp>
          <p:sp>
            <p:nvSpPr>
              <p:cNvPr id="222" name="Rectangle 12178"/>
              <p:cNvSpPr>
                <a:spLocks noChangeArrowheads="1"/>
              </p:cNvSpPr>
              <p:nvPr/>
            </p:nvSpPr>
            <p:spPr bwMode="auto">
              <a:xfrm>
                <a:off x="4466074" y="5348582"/>
                <a:ext cx="128587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20</a:t>
                </a:r>
              </a:p>
            </p:txBody>
          </p:sp>
          <p:sp>
            <p:nvSpPr>
              <p:cNvPr id="223" name="Rectangle 12179"/>
              <p:cNvSpPr>
                <a:spLocks noChangeArrowheads="1"/>
              </p:cNvSpPr>
              <p:nvPr/>
            </p:nvSpPr>
            <p:spPr bwMode="auto">
              <a:xfrm>
                <a:off x="4466074" y="5202532"/>
                <a:ext cx="128587" cy="80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30</a:t>
                </a:r>
              </a:p>
            </p:txBody>
          </p:sp>
          <p:sp>
            <p:nvSpPr>
              <p:cNvPr id="224" name="Rectangle 12180"/>
              <p:cNvSpPr>
                <a:spLocks noChangeArrowheads="1"/>
              </p:cNvSpPr>
              <p:nvPr/>
            </p:nvSpPr>
            <p:spPr bwMode="auto">
              <a:xfrm>
                <a:off x="4466074" y="5056482"/>
                <a:ext cx="128587" cy="80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40</a:t>
                </a:r>
              </a:p>
            </p:txBody>
          </p:sp>
          <p:sp>
            <p:nvSpPr>
              <p:cNvPr id="225" name="Rectangle 12181"/>
              <p:cNvSpPr>
                <a:spLocks noChangeArrowheads="1"/>
              </p:cNvSpPr>
              <p:nvPr/>
            </p:nvSpPr>
            <p:spPr bwMode="auto">
              <a:xfrm>
                <a:off x="4466074" y="4910432"/>
                <a:ext cx="128587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50</a:t>
                </a:r>
              </a:p>
            </p:txBody>
          </p:sp>
          <p:sp>
            <p:nvSpPr>
              <p:cNvPr id="226" name="Rectangle 12182"/>
              <p:cNvSpPr>
                <a:spLocks noChangeArrowheads="1"/>
              </p:cNvSpPr>
              <p:nvPr/>
            </p:nvSpPr>
            <p:spPr bwMode="auto">
              <a:xfrm>
                <a:off x="4466074" y="4764382"/>
                <a:ext cx="128587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60</a:t>
                </a:r>
              </a:p>
            </p:txBody>
          </p:sp>
          <p:sp>
            <p:nvSpPr>
              <p:cNvPr id="227" name="Rectangle 12184"/>
              <p:cNvSpPr>
                <a:spLocks noChangeArrowheads="1"/>
              </p:cNvSpPr>
              <p:nvPr/>
            </p:nvSpPr>
            <p:spPr bwMode="auto">
              <a:xfrm>
                <a:off x="4469249" y="4469107"/>
                <a:ext cx="125412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80</a:t>
                </a:r>
              </a:p>
            </p:txBody>
          </p:sp>
          <p:sp>
            <p:nvSpPr>
              <p:cNvPr id="228" name="Rectangle 12186"/>
              <p:cNvSpPr>
                <a:spLocks noChangeArrowheads="1"/>
              </p:cNvSpPr>
              <p:nvPr/>
            </p:nvSpPr>
            <p:spPr bwMode="auto">
              <a:xfrm>
                <a:off x="4583549" y="5748632"/>
                <a:ext cx="161925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0,3</a:t>
                </a:r>
              </a:p>
            </p:txBody>
          </p:sp>
          <p:sp>
            <p:nvSpPr>
              <p:cNvPr id="229" name="Rectangle 12186"/>
              <p:cNvSpPr>
                <a:spLocks noChangeArrowheads="1"/>
              </p:cNvSpPr>
              <p:nvPr/>
            </p:nvSpPr>
            <p:spPr bwMode="auto">
              <a:xfrm>
                <a:off x="4858186" y="5748632"/>
                <a:ext cx="160338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0,4</a:t>
                </a:r>
              </a:p>
            </p:txBody>
          </p:sp>
          <p:sp>
            <p:nvSpPr>
              <p:cNvPr id="230" name="Rectangle 12186"/>
              <p:cNvSpPr>
                <a:spLocks noChangeArrowheads="1"/>
              </p:cNvSpPr>
              <p:nvPr/>
            </p:nvSpPr>
            <p:spPr bwMode="auto">
              <a:xfrm>
                <a:off x="5139174" y="5748632"/>
                <a:ext cx="158750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0,5</a:t>
                </a:r>
              </a:p>
            </p:txBody>
          </p:sp>
          <p:sp>
            <p:nvSpPr>
              <p:cNvPr id="231" name="Rectangle 12186"/>
              <p:cNvSpPr>
                <a:spLocks noChangeArrowheads="1"/>
              </p:cNvSpPr>
              <p:nvPr/>
            </p:nvSpPr>
            <p:spPr bwMode="auto">
              <a:xfrm>
                <a:off x="5685274" y="5748632"/>
                <a:ext cx="158750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0,7</a:t>
                </a:r>
              </a:p>
            </p:txBody>
          </p:sp>
          <p:sp>
            <p:nvSpPr>
              <p:cNvPr id="232" name="Rectangle 12186"/>
              <p:cNvSpPr>
                <a:spLocks noChangeArrowheads="1"/>
              </p:cNvSpPr>
              <p:nvPr/>
            </p:nvSpPr>
            <p:spPr bwMode="auto">
              <a:xfrm>
                <a:off x="5410636" y="5748632"/>
                <a:ext cx="161925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0,6</a:t>
                </a:r>
              </a:p>
            </p:txBody>
          </p:sp>
          <p:sp>
            <p:nvSpPr>
              <p:cNvPr id="233" name="Rectangle 12186"/>
              <p:cNvSpPr>
                <a:spLocks noChangeArrowheads="1"/>
              </p:cNvSpPr>
              <p:nvPr/>
            </p:nvSpPr>
            <p:spPr bwMode="auto">
              <a:xfrm>
                <a:off x="5966261" y="5748632"/>
                <a:ext cx="158750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0,8</a:t>
                </a:r>
              </a:p>
            </p:txBody>
          </p:sp>
          <p:sp>
            <p:nvSpPr>
              <p:cNvPr id="234" name="Rectangle 12186"/>
              <p:cNvSpPr>
                <a:spLocks noChangeArrowheads="1"/>
              </p:cNvSpPr>
              <p:nvPr/>
            </p:nvSpPr>
            <p:spPr bwMode="auto">
              <a:xfrm>
                <a:off x="6237724" y="5748632"/>
                <a:ext cx="160337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0,9</a:t>
                </a:r>
              </a:p>
            </p:txBody>
          </p:sp>
          <p:sp>
            <p:nvSpPr>
              <p:cNvPr id="235" name="Rectangle 12186"/>
              <p:cNvSpPr>
                <a:spLocks noChangeArrowheads="1"/>
              </p:cNvSpPr>
              <p:nvPr/>
            </p:nvSpPr>
            <p:spPr bwMode="auto">
              <a:xfrm>
                <a:off x="6790174" y="5748632"/>
                <a:ext cx="161925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1,1</a:t>
                </a:r>
              </a:p>
            </p:txBody>
          </p:sp>
          <p:sp>
            <p:nvSpPr>
              <p:cNvPr id="236" name="Rectangle 12186"/>
              <p:cNvSpPr>
                <a:spLocks noChangeArrowheads="1"/>
              </p:cNvSpPr>
              <p:nvPr/>
            </p:nvSpPr>
            <p:spPr bwMode="auto">
              <a:xfrm>
                <a:off x="6517124" y="5748632"/>
                <a:ext cx="160337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1,0</a:t>
                </a:r>
              </a:p>
            </p:txBody>
          </p:sp>
          <p:sp>
            <p:nvSpPr>
              <p:cNvPr id="237" name="Rectangle 12186"/>
              <p:cNvSpPr>
                <a:spLocks noChangeArrowheads="1"/>
              </p:cNvSpPr>
              <p:nvPr/>
            </p:nvSpPr>
            <p:spPr bwMode="auto">
              <a:xfrm>
                <a:off x="7071161" y="5748632"/>
                <a:ext cx="160338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1,2</a:t>
                </a:r>
              </a:p>
            </p:txBody>
          </p:sp>
          <p:sp>
            <p:nvSpPr>
              <p:cNvPr id="238" name="Rectangle 12186"/>
              <p:cNvSpPr>
                <a:spLocks noChangeArrowheads="1"/>
              </p:cNvSpPr>
              <p:nvPr/>
            </p:nvSpPr>
            <p:spPr bwMode="auto">
              <a:xfrm>
                <a:off x="7345799" y="5748632"/>
                <a:ext cx="160337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1,3</a:t>
                </a:r>
              </a:p>
            </p:txBody>
          </p:sp>
          <p:sp>
            <p:nvSpPr>
              <p:cNvPr id="239" name="Rectangle 12186"/>
              <p:cNvSpPr>
                <a:spLocks noChangeArrowheads="1"/>
              </p:cNvSpPr>
              <p:nvPr/>
            </p:nvSpPr>
            <p:spPr bwMode="auto">
              <a:xfrm>
                <a:off x="7622024" y="5748632"/>
                <a:ext cx="160337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1,4</a:t>
                </a:r>
              </a:p>
            </p:txBody>
          </p:sp>
          <p:sp>
            <p:nvSpPr>
              <p:cNvPr id="240" name="Rectangle 12185"/>
              <p:cNvSpPr>
                <a:spLocks noChangeArrowheads="1"/>
              </p:cNvSpPr>
              <p:nvPr/>
            </p:nvSpPr>
            <p:spPr bwMode="auto">
              <a:xfrm>
                <a:off x="4469249" y="4318294"/>
                <a:ext cx="125412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90</a:t>
                </a:r>
              </a:p>
            </p:txBody>
          </p:sp>
          <p:sp>
            <p:nvSpPr>
              <p:cNvPr id="241" name="Line 8116"/>
              <p:cNvSpPr>
                <a:spLocks noChangeShapeType="1"/>
              </p:cNvSpPr>
              <p:nvPr/>
            </p:nvSpPr>
            <p:spPr bwMode="auto">
              <a:xfrm flipH="1">
                <a:off x="7701399" y="4218282"/>
                <a:ext cx="0" cy="1506537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42" name="Line 20400"/>
              <p:cNvSpPr>
                <a:spLocks noChangeShapeType="1"/>
              </p:cNvSpPr>
              <p:nvPr/>
            </p:nvSpPr>
            <p:spPr bwMode="auto">
              <a:xfrm>
                <a:off x="4666099" y="4218282"/>
                <a:ext cx="0" cy="1506537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43" name="Line 20400"/>
              <p:cNvSpPr>
                <a:spLocks noChangeShapeType="1"/>
              </p:cNvSpPr>
              <p:nvPr/>
            </p:nvSpPr>
            <p:spPr bwMode="auto">
              <a:xfrm>
                <a:off x="4942324" y="4218282"/>
                <a:ext cx="0" cy="1506537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44" name="Line 20400"/>
              <p:cNvSpPr>
                <a:spLocks noChangeShapeType="1"/>
              </p:cNvSpPr>
              <p:nvPr/>
            </p:nvSpPr>
            <p:spPr bwMode="auto">
              <a:xfrm>
                <a:off x="5218549" y="4218282"/>
                <a:ext cx="0" cy="1506537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45" name="Line 20400"/>
              <p:cNvSpPr>
                <a:spLocks noChangeShapeType="1"/>
              </p:cNvSpPr>
              <p:nvPr/>
            </p:nvSpPr>
            <p:spPr bwMode="auto">
              <a:xfrm>
                <a:off x="5494774" y="4218282"/>
                <a:ext cx="0" cy="1506537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46" name="Line 20400"/>
              <p:cNvSpPr>
                <a:spLocks noChangeShapeType="1"/>
              </p:cNvSpPr>
              <p:nvPr/>
            </p:nvSpPr>
            <p:spPr bwMode="auto">
              <a:xfrm>
                <a:off x="5770999" y="4218282"/>
                <a:ext cx="0" cy="1506537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47" name="Line 20400"/>
              <p:cNvSpPr>
                <a:spLocks noChangeShapeType="1"/>
              </p:cNvSpPr>
              <p:nvPr/>
            </p:nvSpPr>
            <p:spPr bwMode="auto">
              <a:xfrm>
                <a:off x="6047224" y="4218282"/>
                <a:ext cx="0" cy="1506537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48" name="Line 20400"/>
              <p:cNvSpPr>
                <a:spLocks noChangeShapeType="1"/>
              </p:cNvSpPr>
              <p:nvPr/>
            </p:nvSpPr>
            <p:spPr bwMode="auto">
              <a:xfrm>
                <a:off x="6323449" y="4218282"/>
                <a:ext cx="0" cy="1506537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49" name="Line 20400"/>
              <p:cNvSpPr>
                <a:spLocks noChangeShapeType="1"/>
              </p:cNvSpPr>
              <p:nvPr/>
            </p:nvSpPr>
            <p:spPr bwMode="auto">
              <a:xfrm>
                <a:off x="6599674" y="4218282"/>
                <a:ext cx="0" cy="1506537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50" name="Line 20400"/>
              <p:cNvSpPr>
                <a:spLocks noChangeShapeType="1"/>
              </p:cNvSpPr>
              <p:nvPr/>
            </p:nvSpPr>
            <p:spPr bwMode="auto">
              <a:xfrm>
                <a:off x="6875899" y="4218282"/>
                <a:ext cx="0" cy="1506537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51" name="Line 20400"/>
              <p:cNvSpPr>
                <a:spLocks noChangeShapeType="1"/>
              </p:cNvSpPr>
              <p:nvPr/>
            </p:nvSpPr>
            <p:spPr bwMode="auto">
              <a:xfrm>
                <a:off x="7152124" y="4218282"/>
                <a:ext cx="0" cy="1506537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52" name="Line 20400"/>
              <p:cNvSpPr>
                <a:spLocks noChangeShapeType="1"/>
              </p:cNvSpPr>
              <p:nvPr/>
            </p:nvSpPr>
            <p:spPr bwMode="auto">
              <a:xfrm>
                <a:off x="7428349" y="4218282"/>
                <a:ext cx="0" cy="1506537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54" name="Freeform 32563"/>
              <p:cNvSpPr>
                <a:spLocks/>
              </p:cNvSpPr>
              <p:nvPr/>
            </p:nvSpPr>
            <p:spPr bwMode="auto">
              <a:xfrm>
                <a:off x="4667686" y="4211932"/>
                <a:ext cx="2495550" cy="1485900"/>
              </a:xfrm>
              <a:custGeom>
                <a:avLst/>
                <a:gdLst>
                  <a:gd name="T0" fmla="*/ 2147483647 w 10000"/>
                  <a:gd name="T1" fmla="*/ 2147483647 h 10014"/>
                  <a:gd name="T2" fmla="*/ 2147483647 w 10000"/>
                  <a:gd name="T3" fmla="*/ 0 h 10014"/>
                  <a:gd name="T4" fmla="*/ 2147483647 w 10000"/>
                  <a:gd name="T5" fmla="*/ 2147483647 h 10014"/>
                  <a:gd name="T6" fmla="*/ 2147483647 w 10000"/>
                  <a:gd name="T7" fmla="*/ 2147483647 h 10014"/>
                  <a:gd name="T8" fmla="*/ 0 w 10000"/>
                  <a:gd name="T9" fmla="*/ 2147483647 h 100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014"/>
                  <a:gd name="T17" fmla="*/ 10000 w 10000"/>
                  <a:gd name="T18" fmla="*/ 10014 h 10014"/>
                  <a:gd name="connsiteX0" fmla="*/ 10122 w 10122"/>
                  <a:gd name="connsiteY0" fmla="*/ 10808 h 10808"/>
                  <a:gd name="connsiteX1" fmla="*/ 7417 w 10122"/>
                  <a:gd name="connsiteY1" fmla="*/ 0 h 10808"/>
                  <a:gd name="connsiteX2" fmla="*/ 6682 w 10122"/>
                  <a:gd name="connsiteY2" fmla="*/ 401 h 10808"/>
                  <a:gd name="connsiteX3" fmla="*/ 1357 w 10122"/>
                  <a:gd name="connsiteY3" fmla="*/ 5647 h 10808"/>
                  <a:gd name="connsiteX4" fmla="*/ 0 w 10122"/>
                  <a:gd name="connsiteY4" fmla="*/ 9961 h 10808"/>
                  <a:gd name="connsiteX0" fmla="*/ 10351 w 10351"/>
                  <a:gd name="connsiteY0" fmla="*/ 10808 h 10808"/>
                  <a:gd name="connsiteX1" fmla="*/ 7646 w 10351"/>
                  <a:gd name="connsiteY1" fmla="*/ 0 h 10808"/>
                  <a:gd name="connsiteX2" fmla="*/ 1001 w 10351"/>
                  <a:gd name="connsiteY2" fmla="*/ 4826 h 10808"/>
                  <a:gd name="connsiteX3" fmla="*/ 1586 w 10351"/>
                  <a:gd name="connsiteY3" fmla="*/ 5647 h 10808"/>
                  <a:gd name="connsiteX4" fmla="*/ 229 w 10351"/>
                  <a:gd name="connsiteY4" fmla="*/ 9961 h 10808"/>
                  <a:gd name="connsiteX0" fmla="*/ 10351 w 10351"/>
                  <a:gd name="connsiteY0" fmla="*/ 10158 h 10158"/>
                  <a:gd name="connsiteX1" fmla="*/ 3743 w 10351"/>
                  <a:gd name="connsiteY1" fmla="*/ 0 h 10158"/>
                  <a:gd name="connsiteX2" fmla="*/ 1001 w 10351"/>
                  <a:gd name="connsiteY2" fmla="*/ 4176 h 10158"/>
                  <a:gd name="connsiteX3" fmla="*/ 1586 w 10351"/>
                  <a:gd name="connsiteY3" fmla="*/ 4997 h 10158"/>
                  <a:gd name="connsiteX4" fmla="*/ 229 w 10351"/>
                  <a:gd name="connsiteY4" fmla="*/ 9311 h 10158"/>
                  <a:gd name="connsiteX0" fmla="*/ 10351 w 10351"/>
                  <a:gd name="connsiteY0" fmla="*/ 10137 h 10137"/>
                  <a:gd name="connsiteX1" fmla="*/ 3643 w 10351"/>
                  <a:gd name="connsiteY1" fmla="*/ 0 h 10137"/>
                  <a:gd name="connsiteX2" fmla="*/ 1001 w 10351"/>
                  <a:gd name="connsiteY2" fmla="*/ 4155 h 10137"/>
                  <a:gd name="connsiteX3" fmla="*/ 1586 w 10351"/>
                  <a:gd name="connsiteY3" fmla="*/ 4976 h 10137"/>
                  <a:gd name="connsiteX4" fmla="*/ 229 w 10351"/>
                  <a:gd name="connsiteY4" fmla="*/ 9290 h 10137"/>
                  <a:gd name="connsiteX0" fmla="*/ 10351 w 10351"/>
                  <a:gd name="connsiteY0" fmla="*/ 10220 h 10220"/>
                  <a:gd name="connsiteX1" fmla="*/ 3766 w 10351"/>
                  <a:gd name="connsiteY1" fmla="*/ 0 h 10220"/>
                  <a:gd name="connsiteX2" fmla="*/ 1001 w 10351"/>
                  <a:gd name="connsiteY2" fmla="*/ 4238 h 10220"/>
                  <a:gd name="connsiteX3" fmla="*/ 1586 w 10351"/>
                  <a:gd name="connsiteY3" fmla="*/ 5059 h 10220"/>
                  <a:gd name="connsiteX4" fmla="*/ 229 w 10351"/>
                  <a:gd name="connsiteY4" fmla="*/ 9373 h 10220"/>
                  <a:gd name="connsiteX0" fmla="*/ 10351 w 10351"/>
                  <a:gd name="connsiteY0" fmla="*/ 10137 h 10137"/>
                  <a:gd name="connsiteX1" fmla="*/ 3837 w 10351"/>
                  <a:gd name="connsiteY1" fmla="*/ 0 h 10137"/>
                  <a:gd name="connsiteX2" fmla="*/ 1001 w 10351"/>
                  <a:gd name="connsiteY2" fmla="*/ 4155 h 10137"/>
                  <a:gd name="connsiteX3" fmla="*/ 1586 w 10351"/>
                  <a:gd name="connsiteY3" fmla="*/ 4976 h 10137"/>
                  <a:gd name="connsiteX4" fmla="*/ 229 w 10351"/>
                  <a:gd name="connsiteY4" fmla="*/ 9290 h 10137"/>
                  <a:gd name="connsiteX0" fmla="*/ 10351 w 10351"/>
                  <a:gd name="connsiteY0" fmla="*/ 10169 h 10169"/>
                  <a:gd name="connsiteX1" fmla="*/ 3837 w 10351"/>
                  <a:gd name="connsiteY1" fmla="*/ 32 h 10169"/>
                  <a:gd name="connsiteX2" fmla="*/ 1001 w 10351"/>
                  <a:gd name="connsiteY2" fmla="*/ 4187 h 10169"/>
                  <a:gd name="connsiteX3" fmla="*/ 1586 w 10351"/>
                  <a:gd name="connsiteY3" fmla="*/ 5008 h 10169"/>
                  <a:gd name="connsiteX4" fmla="*/ 229 w 10351"/>
                  <a:gd name="connsiteY4" fmla="*/ 9322 h 10169"/>
                  <a:gd name="connsiteX0" fmla="*/ 10351 w 10351"/>
                  <a:gd name="connsiteY0" fmla="*/ 10169 h 10406"/>
                  <a:gd name="connsiteX1" fmla="*/ 3837 w 10351"/>
                  <a:gd name="connsiteY1" fmla="*/ 32 h 10406"/>
                  <a:gd name="connsiteX2" fmla="*/ 1001 w 10351"/>
                  <a:gd name="connsiteY2" fmla="*/ 4187 h 10406"/>
                  <a:gd name="connsiteX3" fmla="*/ 1586 w 10351"/>
                  <a:gd name="connsiteY3" fmla="*/ 5008 h 10406"/>
                  <a:gd name="connsiteX4" fmla="*/ 229 w 10351"/>
                  <a:gd name="connsiteY4" fmla="*/ 9322 h 10406"/>
                  <a:gd name="connsiteX0" fmla="*/ 10351 w 10351"/>
                  <a:gd name="connsiteY0" fmla="*/ 10202 h 10439"/>
                  <a:gd name="connsiteX1" fmla="*/ 3837 w 10351"/>
                  <a:gd name="connsiteY1" fmla="*/ 65 h 10439"/>
                  <a:gd name="connsiteX2" fmla="*/ 1001 w 10351"/>
                  <a:gd name="connsiteY2" fmla="*/ 4220 h 10439"/>
                  <a:gd name="connsiteX3" fmla="*/ 1586 w 10351"/>
                  <a:gd name="connsiteY3" fmla="*/ 5041 h 10439"/>
                  <a:gd name="connsiteX4" fmla="*/ 229 w 10351"/>
                  <a:gd name="connsiteY4" fmla="*/ 9355 h 10439"/>
                  <a:gd name="connsiteX0" fmla="*/ 10351 w 10351"/>
                  <a:gd name="connsiteY0" fmla="*/ 10202 h 10439"/>
                  <a:gd name="connsiteX1" fmla="*/ 3837 w 10351"/>
                  <a:gd name="connsiteY1" fmla="*/ 65 h 10439"/>
                  <a:gd name="connsiteX2" fmla="*/ 1001 w 10351"/>
                  <a:gd name="connsiteY2" fmla="*/ 4220 h 10439"/>
                  <a:gd name="connsiteX3" fmla="*/ 1586 w 10351"/>
                  <a:gd name="connsiteY3" fmla="*/ 5041 h 10439"/>
                  <a:gd name="connsiteX4" fmla="*/ 229 w 10351"/>
                  <a:gd name="connsiteY4" fmla="*/ 9355 h 10439"/>
                  <a:gd name="connsiteX0" fmla="*/ 10668 w 10668"/>
                  <a:gd name="connsiteY0" fmla="*/ 10202 h 10439"/>
                  <a:gd name="connsiteX1" fmla="*/ 4154 w 10668"/>
                  <a:gd name="connsiteY1" fmla="*/ 65 h 10439"/>
                  <a:gd name="connsiteX2" fmla="*/ 1001 w 10668"/>
                  <a:gd name="connsiteY2" fmla="*/ 5006 h 10439"/>
                  <a:gd name="connsiteX3" fmla="*/ 1903 w 10668"/>
                  <a:gd name="connsiteY3" fmla="*/ 5041 h 10439"/>
                  <a:gd name="connsiteX4" fmla="*/ 546 w 10668"/>
                  <a:gd name="connsiteY4" fmla="*/ 9355 h 10439"/>
                  <a:gd name="connsiteX0" fmla="*/ 11568 w 11568"/>
                  <a:gd name="connsiteY0" fmla="*/ 10202 h 10439"/>
                  <a:gd name="connsiteX1" fmla="*/ 5054 w 11568"/>
                  <a:gd name="connsiteY1" fmla="*/ 65 h 10439"/>
                  <a:gd name="connsiteX2" fmla="*/ 1901 w 11568"/>
                  <a:gd name="connsiteY2" fmla="*/ 5006 h 10439"/>
                  <a:gd name="connsiteX3" fmla="*/ 1118 w 11568"/>
                  <a:gd name="connsiteY3" fmla="*/ 4254 h 10439"/>
                  <a:gd name="connsiteX4" fmla="*/ 1446 w 11568"/>
                  <a:gd name="connsiteY4" fmla="*/ 9355 h 10439"/>
                  <a:gd name="connsiteX0" fmla="*/ 11666 w 11666"/>
                  <a:gd name="connsiteY0" fmla="*/ 10202 h 10439"/>
                  <a:gd name="connsiteX1" fmla="*/ 5152 w 11666"/>
                  <a:gd name="connsiteY1" fmla="*/ 65 h 10439"/>
                  <a:gd name="connsiteX2" fmla="*/ 1999 w 11666"/>
                  <a:gd name="connsiteY2" fmla="*/ 5006 h 10439"/>
                  <a:gd name="connsiteX3" fmla="*/ 1216 w 11666"/>
                  <a:gd name="connsiteY3" fmla="*/ 4254 h 10439"/>
                  <a:gd name="connsiteX4" fmla="*/ 0 w 11666"/>
                  <a:gd name="connsiteY4" fmla="*/ 5399 h 10439"/>
                  <a:gd name="connsiteX0" fmla="*/ 11666 w 11666"/>
                  <a:gd name="connsiteY0" fmla="*/ 10202 h 10439"/>
                  <a:gd name="connsiteX1" fmla="*/ 5152 w 11666"/>
                  <a:gd name="connsiteY1" fmla="*/ 65 h 10439"/>
                  <a:gd name="connsiteX2" fmla="*/ 1953 w 11666"/>
                  <a:gd name="connsiteY2" fmla="*/ 5152 h 10439"/>
                  <a:gd name="connsiteX3" fmla="*/ 1216 w 11666"/>
                  <a:gd name="connsiteY3" fmla="*/ 4254 h 10439"/>
                  <a:gd name="connsiteX4" fmla="*/ 0 w 11666"/>
                  <a:gd name="connsiteY4" fmla="*/ 5399 h 10439"/>
                  <a:gd name="connsiteX0" fmla="*/ 11666 w 11666"/>
                  <a:gd name="connsiteY0" fmla="*/ 10202 h 10439"/>
                  <a:gd name="connsiteX1" fmla="*/ 5152 w 11666"/>
                  <a:gd name="connsiteY1" fmla="*/ 65 h 10439"/>
                  <a:gd name="connsiteX2" fmla="*/ 1958 w 11666"/>
                  <a:gd name="connsiteY2" fmla="*/ 5085 h 10439"/>
                  <a:gd name="connsiteX3" fmla="*/ 1216 w 11666"/>
                  <a:gd name="connsiteY3" fmla="*/ 4254 h 10439"/>
                  <a:gd name="connsiteX4" fmla="*/ 0 w 11666"/>
                  <a:gd name="connsiteY4" fmla="*/ 5399 h 10439"/>
                  <a:gd name="connsiteX0" fmla="*/ 11666 w 11666"/>
                  <a:gd name="connsiteY0" fmla="*/ 10202 h 10439"/>
                  <a:gd name="connsiteX1" fmla="*/ 5152 w 11666"/>
                  <a:gd name="connsiteY1" fmla="*/ 65 h 10439"/>
                  <a:gd name="connsiteX2" fmla="*/ 1958 w 11666"/>
                  <a:gd name="connsiteY2" fmla="*/ 5085 h 10439"/>
                  <a:gd name="connsiteX3" fmla="*/ 1216 w 11666"/>
                  <a:gd name="connsiteY3" fmla="*/ 4254 h 10439"/>
                  <a:gd name="connsiteX4" fmla="*/ 0 w 11666"/>
                  <a:gd name="connsiteY4" fmla="*/ 5399 h 10439"/>
                  <a:gd name="connsiteX0" fmla="*/ 11666 w 11666"/>
                  <a:gd name="connsiteY0" fmla="*/ 10202 h 10439"/>
                  <a:gd name="connsiteX1" fmla="*/ 5152 w 11666"/>
                  <a:gd name="connsiteY1" fmla="*/ 65 h 10439"/>
                  <a:gd name="connsiteX2" fmla="*/ 1958 w 11666"/>
                  <a:gd name="connsiteY2" fmla="*/ 5085 h 10439"/>
                  <a:gd name="connsiteX3" fmla="*/ 1561 w 11666"/>
                  <a:gd name="connsiteY3" fmla="*/ 5139 h 10439"/>
                  <a:gd name="connsiteX4" fmla="*/ 0 w 11666"/>
                  <a:gd name="connsiteY4" fmla="*/ 5399 h 10439"/>
                  <a:gd name="connsiteX0" fmla="*/ 11666 w 11666"/>
                  <a:gd name="connsiteY0" fmla="*/ 10202 h 10439"/>
                  <a:gd name="connsiteX1" fmla="*/ 5152 w 11666"/>
                  <a:gd name="connsiteY1" fmla="*/ 65 h 10439"/>
                  <a:gd name="connsiteX2" fmla="*/ 1958 w 11666"/>
                  <a:gd name="connsiteY2" fmla="*/ 5085 h 10439"/>
                  <a:gd name="connsiteX3" fmla="*/ 1561 w 11666"/>
                  <a:gd name="connsiteY3" fmla="*/ 5139 h 10439"/>
                  <a:gd name="connsiteX4" fmla="*/ 0 w 11666"/>
                  <a:gd name="connsiteY4" fmla="*/ 5399 h 10439"/>
                  <a:gd name="connsiteX0" fmla="*/ 11223 w 11223"/>
                  <a:gd name="connsiteY0" fmla="*/ 10202 h 10439"/>
                  <a:gd name="connsiteX1" fmla="*/ 4709 w 11223"/>
                  <a:gd name="connsiteY1" fmla="*/ 65 h 10439"/>
                  <a:gd name="connsiteX2" fmla="*/ 1515 w 11223"/>
                  <a:gd name="connsiteY2" fmla="*/ 5085 h 10439"/>
                  <a:gd name="connsiteX3" fmla="*/ 1118 w 11223"/>
                  <a:gd name="connsiteY3" fmla="*/ 5139 h 10439"/>
                  <a:gd name="connsiteX4" fmla="*/ 799 w 11223"/>
                  <a:gd name="connsiteY4" fmla="*/ 5243 h 10439"/>
                  <a:gd name="connsiteX0" fmla="*/ 11562 w 11562"/>
                  <a:gd name="connsiteY0" fmla="*/ 10202 h 10439"/>
                  <a:gd name="connsiteX1" fmla="*/ 5048 w 11562"/>
                  <a:gd name="connsiteY1" fmla="*/ 65 h 10439"/>
                  <a:gd name="connsiteX2" fmla="*/ 1854 w 11562"/>
                  <a:gd name="connsiteY2" fmla="*/ 5085 h 10439"/>
                  <a:gd name="connsiteX3" fmla="*/ 1457 w 11562"/>
                  <a:gd name="connsiteY3" fmla="*/ 5139 h 10439"/>
                  <a:gd name="connsiteX4" fmla="*/ 0 w 11562"/>
                  <a:gd name="connsiteY4" fmla="*/ 5536 h 10439"/>
                  <a:gd name="connsiteX0" fmla="*/ 11223 w 11223"/>
                  <a:gd name="connsiteY0" fmla="*/ 10202 h 10439"/>
                  <a:gd name="connsiteX1" fmla="*/ 4709 w 11223"/>
                  <a:gd name="connsiteY1" fmla="*/ 65 h 10439"/>
                  <a:gd name="connsiteX2" fmla="*/ 1515 w 11223"/>
                  <a:gd name="connsiteY2" fmla="*/ 5085 h 10439"/>
                  <a:gd name="connsiteX3" fmla="*/ 1118 w 11223"/>
                  <a:gd name="connsiteY3" fmla="*/ 5139 h 10439"/>
                  <a:gd name="connsiteX4" fmla="*/ 709 w 11223"/>
                  <a:gd name="connsiteY4" fmla="*/ 5192 h 10439"/>
                  <a:gd name="connsiteX0" fmla="*/ 10514 w 10514"/>
                  <a:gd name="connsiteY0" fmla="*/ 10202 h 10439"/>
                  <a:gd name="connsiteX1" fmla="*/ 4000 w 10514"/>
                  <a:gd name="connsiteY1" fmla="*/ 65 h 10439"/>
                  <a:gd name="connsiteX2" fmla="*/ 806 w 10514"/>
                  <a:gd name="connsiteY2" fmla="*/ 5085 h 10439"/>
                  <a:gd name="connsiteX3" fmla="*/ 409 w 10514"/>
                  <a:gd name="connsiteY3" fmla="*/ 5139 h 10439"/>
                  <a:gd name="connsiteX4" fmla="*/ 0 w 10514"/>
                  <a:gd name="connsiteY4" fmla="*/ 5192 h 10439"/>
                  <a:gd name="connsiteX0" fmla="*/ 10514 w 10514"/>
                  <a:gd name="connsiteY0" fmla="*/ 10202 h 10439"/>
                  <a:gd name="connsiteX1" fmla="*/ 4000 w 10514"/>
                  <a:gd name="connsiteY1" fmla="*/ 65 h 10439"/>
                  <a:gd name="connsiteX2" fmla="*/ 806 w 10514"/>
                  <a:gd name="connsiteY2" fmla="*/ 5085 h 10439"/>
                  <a:gd name="connsiteX3" fmla="*/ 409 w 10514"/>
                  <a:gd name="connsiteY3" fmla="*/ 5139 h 10439"/>
                  <a:gd name="connsiteX4" fmla="*/ 0 w 10514"/>
                  <a:gd name="connsiteY4" fmla="*/ 5192 h 10439"/>
                  <a:gd name="connsiteX0" fmla="*/ 10514 w 10514"/>
                  <a:gd name="connsiteY0" fmla="*/ 10202 h 10439"/>
                  <a:gd name="connsiteX1" fmla="*/ 4000 w 10514"/>
                  <a:gd name="connsiteY1" fmla="*/ 65 h 10439"/>
                  <a:gd name="connsiteX2" fmla="*/ 806 w 10514"/>
                  <a:gd name="connsiteY2" fmla="*/ 5085 h 10439"/>
                  <a:gd name="connsiteX3" fmla="*/ 409 w 10514"/>
                  <a:gd name="connsiteY3" fmla="*/ 5139 h 10439"/>
                  <a:gd name="connsiteX4" fmla="*/ 0 w 10514"/>
                  <a:gd name="connsiteY4" fmla="*/ 5192 h 10439"/>
                  <a:gd name="connsiteX0" fmla="*/ 10514 w 10514"/>
                  <a:gd name="connsiteY0" fmla="*/ 10202 h 10439"/>
                  <a:gd name="connsiteX1" fmla="*/ 4000 w 10514"/>
                  <a:gd name="connsiteY1" fmla="*/ 65 h 10439"/>
                  <a:gd name="connsiteX2" fmla="*/ 806 w 10514"/>
                  <a:gd name="connsiteY2" fmla="*/ 5085 h 10439"/>
                  <a:gd name="connsiteX3" fmla="*/ 409 w 10514"/>
                  <a:gd name="connsiteY3" fmla="*/ 5139 h 10439"/>
                  <a:gd name="connsiteX4" fmla="*/ 0 w 10514"/>
                  <a:gd name="connsiteY4" fmla="*/ 5192 h 10439"/>
                  <a:gd name="connsiteX0" fmla="*/ 10514 w 10514"/>
                  <a:gd name="connsiteY0" fmla="*/ 10202 h 10439"/>
                  <a:gd name="connsiteX1" fmla="*/ 4000 w 10514"/>
                  <a:gd name="connsiteY1" fmla="*/ 65 h 10439"/>
                  <a:gd name="connsiteX2" fmla="*/ 806 w 10514"/>
                  <a:gd name="connsiteY2" fmla="*/ 5085 h 10439"/>
                  <a:gd name="connsiteX3" fmla="*/ 409 w 10514"/>
                  <a:gd name="connsiteY3" fmla="*/ 5139 h 10439"/>
                  <a:gd name="connsiteX4" fmla="*/ 0 w 10514"/>
                  <a:gd name="connsiteY4" fmla="*/ 5192 h 10439"/>
                  <a:gd name="connsiteX0" fmla="*/ 10514 w 10514"/>
                  <a:gd name="connsiteY0" fmla="*/ 10202 h 10630"/>
                  <a:gd name="connsiteX1" fmla="*/ 4000 w 10514"/>
                  <a:gd name="connsiteY1" fmla="*/ 65 h 10630"/>
                  <a:gd name="connsiteX2" fmla="*/ 806 w 10514"/>
                  <a:gd name="connsiteY2" fmla="*/ 5085 h 10630"/>
                  <a:gd name="connsiteX3" fmla="*/ 409 w 10514"/>
                  <a:gd name="connsiteY3" fmla="*/ 5139 h 10630"/>
                  <a:gd name="connsiteX4" fmla="*/ 0 w 10514"/>
                  <a:gd name="connsiteY4" fmla="*/ 5192 h 10630"/>
                  <a:gd name="connsiteX0" fmla="*/ 10514 w 10514"/>
                  <a:gd name="connsiteY0" fmla="*/ 10202 h 10528"/>
                  <a:gd name="connsiteX1" fmla="*/ 4000 w 10514"/>
                  <a:gd name="connsiteY1" fmla="*/ 65 h 10528"/>
                  <a:gd name="connsiteX2" fmla="*/ 806 w 10514"/>
                  <a:gd name="connsiteY2" fmla="*/ 5085 h 10528"/>
                  <a:gd name="connsiteX3" fmla="*/ 409 w 10514"/>
                  <a:gd name="connsiteY3" fmla="*/ 5139 h 10528"/>
                  <a:gd name="connsiteX4" fmla="*/ 0 w 10514"/>
                  <a:gd name="connsiteY4" fmla="*/ 5192 h 10528"/>
                  <a:gd name="connsiteX0" fmla="*/ 10514 w 10514"/>
                  <a:gd name="connsiteY0" fmla="*/ 10268 h 10594"/>
                  <a:gd name="connsiteX1" fmla="*/ 4000 w 10514"/>
                  <a:gd name="connsiteY1" fmla="*/ 131 h 10594"/>
                  <a:gd name="connsiteX2" fmla="*/ 806 w 10514"/>
                  <a:gd name="connsiteY2" fmla="*/ 5151 h 10594"/>
                  <a:gd name="connsiteX3" fmla="*/ 409 w 10514"/>
                  <a:gd name="connsiteY3" fmla="*/ 5205 h 10594"/>
                  <a:gd name="connsiteX4" fmla="*/ 0 w 10514"/>
                  <a:gd name="connsiteY4" fmla="*/ 5258 h 10594"/>
                  <a:gd name="connsiteX0" fmla="*/ 10514 w 10514"/>
                  <a:gd name="connsiteY0" fmla="*/ 10268 h 10973"/>
                  <a:gd name="connsiteX1" fmla="*/ 4000 w 10514"/>
                  <a:gd name="connsiteY1" fmla="*/ 131 h 10973"/>
                  <a:gd name="connsiteX2" fmla="*/ 806 w 10514"/>
                  <a:gd name="connsiteY2" fmla="*/ 5151 h 10973"/>
                  <a:gd name="connsiteX3" fmla="*/ 409 w 10514"/>
                  <a:gd name="connsiteY3" fmla="*/ 5205 h 10973"/>
                  <a:gd name="connsiteX4" fmla="*/ 0 w 10514"/>
                  <a:gd name="connsiteY4" fmla="*/ 5258 h 10973"/>
                  <a:gd name="connsiteX0" fmla="*/ 10514 w 10514"/>
                  <a:gd name="connsiteY0" fmla="*/ 10268 h 10677"/>
                  <a:gd name="connsiteX1" fmla="*/ 4000 w 10514"/>
                  <a:gd name="connsiteY1" fmla="*/ 131 h 10677"/>
                  <a:gd name="connsiteX2" fmla="*/ 806 w 10514"/>
                  <a:gd name="connsiteY2" fmla="*/ 5151 h 10677"/>
                  <a:gd name="connsiteX3" fmla="*/ 409 w 10514"/>
                  <a:gd name="connsiteY3" fmla="*/ 5205 h 10677"/>
                  <a:gd name="connsiteX4" fmla="*/ 0 w 10514"/>
                  <a:gd name="connsiteY4" fmla="*/ 5258 h 10677"/>
                  <a:gd name="connsiteX0" fmla="*/ 10514 w 10514"/>
                  <a:gd name="connsiteY0" fmla="*/ 10194 h 10194"/>
                  <a:gd name="connsiteX1" fmla="*/ 7038 w 10514"/>
                  <a:gd name="connsiteY1" fmla="*/ 4732 h 10194"/>
                  <a:gd name="connsiteX2" fmla="*/ 4000 w 10514"/>
                  <a:gd name="connsiteY2" fmla="*/ 57 h 10194"/>
                  <a:gd name="connsiteX3" fmla="*/ 806 w 10514"/>
                  <a:gd name="connsiteY3" fmla="*/ 5077 h 10194"/>
                  <a:gd name="connsiteX4" fmla="*/ 409 w 10514"/>
                  <a:gd name="connsiteY4" fmla="*/ 5131 h 10194"/>
                  <a:gd name="connsiteX5" fmla="*/ 0 w 10514"/>
                  <a:gd name="connsiteY5" fmla="*/ 5184 h 10194"/>
                  <a:gd name="connsiteX0" fmla="*/ 10514 w 10514"/>
                  <a:gd name="connsiteY0" fmla="*/ 10194 h 10194"/>
                  <a:gd name="connsiteX1" fmla="*/ 7122 w 10514"/>
                  <a:gd name="connsiteY1" fmla="*/ 4639 h 10194"/>
                  <a:gd name="connsiteX2" fmla="*/ 4000 w 10514"/>
                  <a:gd name="connsiteY2" fmla="*/ 57 h 10194"/>
                  <a:gd name="connsiteX3" fmla="*/ 806 w 10514"/>
                  <a:gd name="connsiteY3" fmla="*/ 5077 h 10194"/>
                  <a:gd name="connsiteX4" fmla="*/ 409 w 10514"/>
                  <a:gd name="connsiteY4" fmla="*/ 5131 h 10194"/>
                  <a:gd name="connsiteX5" fmla="*/ 0 w 10514"/>
                  <a:gd name="connsiteY5" fmla="*/ 5184 h 10194"/>
                  <a:gd name="connsiteX0" fmla="*/ 10514 w 10514"/>
                  <a:gd name="connsiteY0" fmla="*/ 10194 h 10194"/>
                  <a:gd name="connsiteX1" fmla="*/ 7122 w 10514"/>
                  <a:gd name="connsiteY1" fmla="*/ 4639 h 10194"/>
                  <a:gd name="connsiteX2" fmla="*/ 4000 w 10514"/>
                  <a:gd name="connsiteY2" fmla="*/ 57 h 10194"/>
                  <a:gd name="connsiteX3" fmla="*/ 806 w 10514"/>
                  <a:gd name="connsiteY3" fmla="*/ 5077 h 10194"/>
                  <a:gd name="connsiteX4" fmla="*/ 409 w 10514"/>
                  <a:gd name="connsiteY4" fmla="*/ 5131 h 10194"/>
                  <a:gd name="connsiteX5" fmla="*/ 0 w 10514"/>
                  <a:gd name="connsiteY5" fmla="*/ 5184 h 10194"/>
                  <a:gd name="connsiteX0" fmla="*/ 10514 w 10514"/>
                  <a:gd name="connsiteY0" fmla="*/ 10194 h 10194"/>
                  <a:gd name="connsiteX1" fmla="*/ 7122 w 10514"/>
                  <a:gd name="connsiteY1" fmla="*/ 4639 h 10194"/>
                  <a:gd name="connsiteX2" fmla="*/ 4000 w 10514"/>
                  <a:gd name="connsiteY2" fmla="*/ 57 h 10194"/>
                  <a:gd name="connsiteX3" fmla="*/ 806 w 10514"/>
                  <a:gd name="connsiteY3" fmla="*/ 5077 h 10194"/>
                  <a:gd name="connsiteX4" fmla="*/ 409 w 10514"/>
                  <a:gd name="connsiteY4" fmla="*/ 5131 h 10194"/>
                  <a:gd name="connsiteX5" fmla="*/ 0 w 10514"/>
                  <a:gd name="connsiteY5" fmla="*/ 5184 h 10194"/>
                  <a:gd name="connsiteX0" fmla="*/ 10514 w 10514"/>
                  <a:gd name="connsiteY0" fmla="*/ 10194 h 10194"/>
                  <a:gd name="connsiteX1" fmla="*/ 7122 w 10514"/>
                  <a:gd name="connsiteY1" fmla="*/ 4639 h 10194"/>
                  <a:gd name="connsiteX2" fmla="*/ 4000 w 10514"/>
                  <a:gd name="connsiteY2" fmla="*/ 57 h 10194"/>
                  <a:gd name="connsiteX3" fmla="*/ 806 w 10514"/>
                  <a:gd name="connsiteY3" fmla="*/ 5077 h 10194"/>
                  <a:gd name="connsiteX4" fmla="*/ 409 w 10514"/>
                  <a:gd name="connsiteY4" fmla="*/ 5131 h 10194"/>
                  <a:gd name="connsiteX5" fmla="*/ 0 w 10514"/>
                  <a:gd name="connsiteY5" fmla="*/ 5184 h 10194"/>
                  <a:gd name="connsiteX0" fmla="*/ 10514 w 10514"/>
                  <a:gd name="connsiteY0" fmla="*/ 10194 h 10194"/>
                  <a:gd name="connsiteX1" fmla="*/ 7122 w 10514"/>
                  <a:gd name="connsiteY1" fmla="*/ 4639 h 10194"/>
                  <a:gd name="connsiteX2" fmla="*/ 4000 w 10514"/>
                  <a:gd name="connsiteY2" fmla="*/ 57 h 10194"/>
                  <a:gd name="connsiteX3" fmla="*/ 806 w 10514"/>
                  <a:gd name="connsiteY3" fmla="*/ 5077 h 10194"/>
                  <a:gd name="connsiteX4" fmla="*/ 409 w 10514"/>
                  <a:gd name="connsiteY4" fmla="*/ 5131 h 10194"/>
                  <a:gd name="connsiteX5" fmla="*/ 0 w 10514"/>
                  <a:gd name="connsiteY5" fmla="*/ 5184 h 10194"/>
                  <a:gd name="connsiteX0" fmla="*/ 10514 w 10514"/>
                  <a:gd name="connsiteY0" fmla="*/ 10194 h 10194"/>
                  <a:gd name="connsiteX1" fmla="*/ 7122 w 10514"/>
                  <a:gd name="connsiteY1" fmla="*/ 4639 h 10194"/>
                  <a:gd name="connsiteX2" fmla="*/ 4000 w 10514"/>
                  <a:gd name="connsiteY2" fmla="*/ 57 h 10194"/>
                  <a:gd name="connsiteX3" fmla="*/ 806 w 10514"/>
                  <a:gd name="connsiteY3" fmla="*/ 5077 h 10194"/>
                  <a:gd name="connsiteX4" fmla="*/ 409 w 10514"/>
                  <a:gd name="connsiteY4" fmla="*/ 5131 h 10194"/>
                  <a:gd name="connsiteX5" fmla="*/ 0 w 10514"/>
                  <a:gd name="connsiteY5" fmla="*/ 5184 h 1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14" h="10194">
                    <a:moveTo>
                      <a:pt x="10514" y="10194"/>
                    </a:moveTo>
                    <a:cubicBezTo>
                      <a:pt x="8807" y="9996"/>
                      <a:pt x="8586" y="9720"/>
                      <a:pt x="7122" y="4639"/>
                    </a:cubicBezTo>
                    <a:cubicBezTo>
                      <a:pt x="6001" y="1002"/>
                      <a:pt x="5039" y="0"/>
                      <a:pt x="4000" y="57"/>
                    </a:cubicBezTo>
                    <a:cubicBezTo>
                      <a:pt x="1528" y="28"/>
                      <a:pt x="1089" y="4819"/>
                      <a:pt x="806" y="5077"/>
                    </a:cubicBezTo>
                    <a:cubicBezTo>
                      <a:pt x="745" y="4866"/>
                      <a:pt x="613" y="4710"/>
                      <a:pt x="409" y="5131"/>
                    </a:cubicBezTo>
                    <a:cubicBezTo>
                      <a:pt x="321" y="4957"/>
                      <a:pt x="96" y="4813"/>
                      <a:pt x="0" y="5184"/>
                    </a:cubicBezTo>
                  </a:path>
                </a:pathLst>
              </a:custGeom>
              <a:noFill/>
              <a:ln w="12700">
                <a:solidFill>
                  <a:srgbClr val="28389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255" name="Freeform 32563"/>
              <p:cNvSpPr>
                <a:spLocks/>
              </p:cNvSpPr>
              <p:nvPr/>
            </p:nvSpPr>
            <p:spPr bwMode="auto">
              <a:xfrm>
                <a:off x="6055161" y="4210344"/>
                <a:ext cx="1649413" cy="1497013"/>
              </a:xfrm>
              <a:custGeom>
                <a:avLst/>
                <a:gdLst>
                  <a:gd name="T0" fmla="*/ 2147483647 w 10436"/>
                  <a:gd name="T1" fmla="*/ 2147483647 h 10164"/>
                  <a:gd name="T2" fmla="*/ 2147483647 w 10436"/>
                  <a:gd name="T3" fmla="*/ 2147483647 h 10164"/>
                  <a:gd name="T4" fmla="*/ 2147483647 w 10436"/>
                  <a:gd name="T5" fmla="*/ 2147483647 h 10164"/>
                  <a:gd name="T6" fmla="*/ 2147483647 w 10436"/>
                  <a:gd name="T7" fmla="*/ 2147483647 h 10164"/>
                  <a:gd name="T8" fmla="*/ 2147483647 w 10436"/>
                  <a:gd name="T9" fmla="*/ 0 h 10164"/>
                  <a:gd name="T10" fmla="*/ 2147483647 w 10436"/>
                  <a:gd name="T11" fmla="*/ 2147483647 h 10164"/>
                  <a:gd name="T12" fmla="*/ 0 w 10436"/>
                  <a:gd name="T13" fmla="*/ 2147483647 h 10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36"/>
                  <a:gd name="T22" fmla="*/ 0 h 10164"/>
                  <a:gd name="T23" fmla="*/ 10436 w 10436"/>
                  <a:gd name="T24" fmla="*/ 10164 h 101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36" h="10164">
                    <a:moveTo>
                      <a:pt x="10436" y="10077"/>
                    </a:moveTo>
                    <a:cubicBezTo>
                      <a:pt x="10228" y="10046"/>
                      <a:pt x="9598" y="10091"/>
                      <a:pt x="9185" y="10020"/>
                    </a:cubicBezTo>
                    <a:cubicBezTo>
                      <a:pt x="8656" y="9893"/>
                      <a:pt x="8450" y="9861"/>
                      <a:pt x="7915" y="9604"/>
                    </a:cubicBezTo>
                    <a:cubicBezTo>
                      <a:pt x="7643" y="9369"/>
                      <a:pt x="7066" y="8225"/>
                      <a:pt x="6737" y="7380"/>
                    </a:cubicBezTo>
                    <a:cubicBezTo>
                      <a:pt x="6401" y="6507"/>
                      <a:pt x="6521" y="270"/>
                      <a:pt x="6193" y="0"/>
                    </a:cubicBezTo>
                    <a:cubicBezTo>
                      <a:pt x="5672" y="343"/>
                      <a:pt x="5397" y="8642"/>
                      <a:pt x="4042" y="9700"/>
                    </a:cubicBezTo>
                    <a:cubicBezTo>
                      <a:pt x="3422" y="10164"/>
                      <a:pt x="1218" y="9952"/>
                      <a:pt x="0" y="10078"/>
                    </a:cubicBezTo>
                  </a:path>
                </a:pathLst>
              </a:custGeom>
              <a:noFill/>
              <a:ln w="12700">
                <a:solidFill>
                  <a:srgbClr val="056839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cxnSp>
            <p:nvCxnSpPr>
              <p:cNvPr id="256" name="Gerade Verbindung 11"/>
              <p:cNvCxnSpPr>
                <a:cxnSpLocks noChangeShapeType="1"/>
                <a:endCxn id="216" idx="1"/>
              </p:cNvCxnSpPr>
              <p:nvPr/>
            </p:nvCxnSpPr>
            <p:spPr bwMode="auto">
              <a:xfrm flipV="1">
                <a:off x="7093459" y="4052339"/>
                <a:ext cx="225570" cy="214944"/>
              </a:xfrm>
              <a:prstGeom prst="line">
                <a:avLst/>
              </a:prstGeom>
              <a:noFill/>
              <a:ln w="9525" algn="ctr">
                <a:solidFill>
                  <a:srgbClr val="05683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8" name="Rectangle 12183"/>
              <p:cNvSpPr>
                <a:spLocks noChangeArrowheads="1"/>
              </p:cNvSpPr>
              <p:nvPr/>
            </p:nvSpPr>
            <p:spPr bwMode="auto">
              <a:xfrm>
                <a:off x="7782361" y="4621507"/>
                <a:ext cx="125413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70</a:t>
                </a:r>
              </a:p>
            </p:txBody>
          </p:sp>
          <p:sp>
            <p:nvSpPr>
              <p:cNvPr id="259" name="Rectangle 12185"/>
              <p:cNvSpPr>
                <a:spLocks noChangeArrowheads="1"/>
              </p:cNvSpPr>
              <p:nvPr/>
            </p:nvSpPr>
            <p:spPr bwMode="auto">
              <a:xfrm>
                <a:off x="7782361" y="4184944"/>
                <a:ext cx="190500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100</a:t>
                </a:r>
              </a:p>
            </p:txBody>
          </p:sp>
          <p:sp>
            <p:nvSpPr>
              <p:cNvPr id="260" name="Rectangle 12176"/>
              <p:cNvSpPr>
                <a:spLocks noChangeArrowheads="1"/>
              </p:cNvSpPr>
              <p:nvPr/>
            </p:nvSpPr>
            <p:spPr bwMode="auto">
              <a:xfrm>
                <a:off x="7782361" y="5650207"/>
                <a:ext cx="65088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0</a:t>
                </a:r>
              </a:p>
            </p:txBody>
          </p:sp>
          <p:sp>
            <p:nvSpPr>
              <p:cNvPr id="261" name="Rectangle 12177"/>
              <p:cNvSpPr>
                <a:spLocks noChangeArrowheads="1"/>
              </p:cNvSpPr>
              <p:nvPr/>
            </p:nvSpPr>
            <p:spPr bwMode="auto">
              <a:xfrm>
                <a:off x="7782361" y="5500982"/>
                <a:ext cx="128588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10</a:t>
                </a:r>
              </a:p>
            </p:txBody>
          </p:sp>
          <p:sp>
            <p:nvSpPr>
              <p:cNvPr id="262" name="Rectangle 12178"/>
              <p:cNvSpPr>
                <a:spLocks noChangeArrowheads="1"/>
              </p:cNvSpPr>
              <p:nvPr/>
            </p:nvSpPr>
            <p:spPr bwMode="auto">
              <a:xfrm>
                <a:off x="7782361" y="5354932"/>
                <a:ext cx="128588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20</a:t>
                </a:r>
              </a:p>
            </p:txBody>
          </p:sp>
          <p:sp>
            <p:nvSpPr>
              <p:cNvPr id="263" name="Rectangle 12179"/>
              <p:cNvSpPr>
                <a:spLocks noChangeArrowheads="1"/>
              </p:cNvSpPr>
              <p:nvPr/>
            </p:nvSpPr>
            <p:spPr bwMode="auto">
              <a:xfrm>
                <a:off x="7782361" y="5208882"/>
                <a:ext cx="128588" cy="80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30</a:t>
                </a:r>
              </a:p>
            </p:txBody>
          </p:sp>
          <p:sp>
            <p:nvSpPr>
              <p:cNvPr id="264" name="Rectangle 12180"/>
              <p:cNvSpPr>
                <a:spLocks noChangeArrowheads="1"/>
              </p:cNvSpPr>
              <p:nvPr/>
            </p:nvSpPr>
            <p:spPr bwMode="auto">
              <a:xfrm>
                <a:off x="7782361" y="5062832"/>
                <a:ext cx="128588" cy="80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40</a:t>
                </a:r>
              </a:p>
            </p:txBody>
          </p:sp>
          <p:sp>
            <p:nvSpPr>
              <p:cNvPr id="265" name="Rectangle 12181"/>
              <p:cNvSpPr>
                <a:spLocks noChangeArrowheads="1"/>
              </p:cNvSpPr>
              <p:nvPr/>
            </p:nvSpPr>
            <p:spPr bwMode="auto">
              <a:xfrm>
                <a:off x="7782361" y="4916782"/>
                <a:ext cx="128588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50</a:t>
                </a:r>
              </a:p>
            </p:txBody>
          </p:sp>
          <p:sp>
            <p:nvSpPr>
              <p:cNvPr id="266" name="Rectangle 12182"/>
              <p:cNvSpPr>
                <a:spLocks noChangeArrowheads="1"/>
              </p:cNvSpPr>
              <p:nvPr/>
            </p:nvSpPr>
            <p:spPr bwMode="auto">
              <a:xfrm>
                <a:off x="7782361" y="4770732"/>
                <a:ext cx="128588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60</a:t>
                </a:r>
              </a:p>
            </p:txBody>
          </p:sp>
          <p:sp>
            <p:nvSpPr>
              <p:cNvPr id="267" name="Rectangle 12184"/>
              <p:cNvSpPr>
                <a:spLocks noChangeArrowheads="1"/>
              </p:cNvSpPr>
              <p:nvPr/>
            </p:nvSpPr>
            <p:spPr bwMode="auto">
              <a:xfrm>
                <a:off x="7782361" y="4475457"/>
                <a:ext cx="125413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80</a:t>
                </a:r>
              </a:p>
            </p:txBody>
          </p:sp>
          <p:sp>
            <p:nvSpPr>
              <p:cNvPr id="268" name="Rectangle 12185"/>
              <p:cNvSpPr>
                <a:spLocks noChangeArrowheads="1"/>
              </p:cNvSpPr>
              <p:nvPr/>
            </p:nvSpPr>
            <p:spPr bwMode="auto">
              <a:xfrm>
                <a:off x="7782361" y="4324644"/>
                <a:ext cx="125413" cy="8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700" kern="0">
                    <a:solidFill>
                      <a:srgbClr val="000000"/>
                    </a:solidFill>
                    <a:latin typeface="Arial"/>
                  </a:rPr>
                  <a:t>90</a:t>
                </a:r>
              </a:p>
            </p:txBody>
          </p:sp>
          <p:sp>
            <p:nvSpPr>
              <p:cNvPr id="269" name="Rectangle 3850"/>
              <p:cNvSpPr>
                <a:spLocks noChangeArrowheads="1"/>
              </p:cNvSpPr>
              <p:nvPr/>
            </p:nvSpPr>
            <p:spPr bwMode="auto">
              <a:xfrm>
                <a:off x="8376086" y="5434307"/>
                <a:ext cx="685800" cy="252412"/>
              </a:xfrm>
              <a:prstGeom prst="rect">
                <a:avLst/>
              </a:prstGeom>
              <a:solidFill>
                <a:srgbClr val="991F22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lIns="36000" tIns="36000" rIns="36000" bIns="36000" anchor="ctr" anchorCtr="1"/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800" kern="0">
                    <a:solidFill>
                      <a:srgbClr val="FFFFFF"/>
                    </a:solidFill>
                    <a:latin typeface="Arial"/>
                  </a:rPr>
                  <a:t>Gemessene</a:t>
                </a:r>
              </a:p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800" kern="0">
                    <a:solidFill>
                      <a:srgbClr val="FFFFFF"/>
                    </a:solidFill>
                    <a:latin typeface="Arial"/>
                  </a:rPr>
                  <a:t>Lumineszenz</a:t>
                </a:r>
                <a:endParaRPr lang="de-DE" sz="800" kern="0">
                  <a:solidFill>
                    <a:srgbClr val="FFFFFF"/>
                  </a:solidFill>
                  <a:latin typeface="Arial"/>
                  <a:sym typeface="Symbol" pitchFamily="18" charset="2"/>
                </a:endParaRPr>
              </a:p>
            </p:txBody>
          </p:sp>
          <p:cxnSp>
            <p:nvCxnSpPr>
              <p:cNvPr id="270" name="Gerade Verbindung 11"/>
              <p:cNvCxnSpPr>
                <a:cxnSpLocks noChangeShapeType="1"/>
                <a:stCxn id="269" idx="1"/>
              </p:cNvCxnSpPr>
              <p:nvPr/>
            </p:nvCxnSpPr>
            <p:spPr bwMode="auto">
              <a:xfrm flipH="1">
                <a:off x="7001369" y="5560211"/>
                <a:ext cx="1374260" cy="100925"/>
              </a:xfrm>
              <a:prstGeom prst="line">
                <a:avLst/>
              </a:prstGeom>
              <a:noFill/>
              <a:ln w="9525" algn="ctr">
                <a:solidFill>
                  <a:srgbClr val="991F2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1" name="Rectangle 3850"/>
              <p:cNvSpPr>
                <a:spLocks noChangeArrowheads="1"/>
              </p:cNvSpPr>
              <p:nvPr/>
            </p:nvSpPr>
            <p:spPr bwMode="auto">
              <a:xfrm>
                <a:off x="4340661" y="3892844"/>
                <a:ext cx="596900" cy="252413"/>
              </a:xfrm>
              <a:prstGeom prst="rect">
                <a:avLst/>
              </a:prstGeom>
              <a:solidFill>
                <a:srgbClr val="CD8221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lIns="36000" tIns="36000" rIns="36000" bIns="36000" anchor="ctr" anchorCtr="1"/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800" kern="0">
                    <a:solidFill>
                      <a:srgbClr val="FFFFFF"/>
                    </a:solidFill>
                    <a:latin typeface="Arial"/>
                  </a:rPr>
                  <a:t>Sonnen-</a:t>
                </a:r>
                <a:br>
                  <a:rPr lang="de-DE" sz="800" kern="0">
                    <a:solidFill>
                      <a:srgbClr val="FFFFFF"/>
                    </a:solidFill>
                    <a:latin typeface="Arial"/>
                  </a:rPr>
                </a:br>
                <a:r>
                  <a:rPr lang="de-DE" sz="800" kern="0">
                    <a:solidFill>
                      <a:srgbClr val="FFFFFF"/>
                    </a:solidFill>
                    <a:latin typeface="Arial"/>
                  </a:rPr>
                  <a:t>spektrum</a:t>
                </a:r>
                <a:endParaRPr lang="de-DE" sz="800" kern="0">
                  <a:solidFill>
                    <a:srgbClr val="FFFFFF"/>
                  </a:solidFill>
                  <a:latin typeface="Arial"/>
                  <a:sym typeface="Symbol" pitchFamily="18" charset="2"/>
                </a:endParaRPr>
              </a:p>
            </p:txBody>
          </p:sp>
          <p:grpSp>
            <p:nvGrpSpPr>
              <p:cNvPr id="272" name="Gruppieren 32"/>
              <p:cNvGrpSpPr>
                <a:grpSpLocks/>
              </p:cNvGrpSpPr>
              <p:nvPr/>
            </p:nvGrpSpPr>
            <p:grpSpPr bwMode="auto">
              <a:xfrm>
                <a:off x="4552100" y="5881546"/>
                <a:ext cx="1817327" cy="133377"/>
                <a:chOff x="907864" y="3256613"/>
                <a:chExt cx="1817997" cy="133065"/>
              </a:xfrm>
            </p:grpSpPr>
            <p:sp>
              <p:nvSpPr>
                <p:cNvPr id="274" name="Textfeld 46"/>
                <p:cNvSpPr txBox="1">
                  <a:spLocks noChangeArrowheads="1"/>
                </p:cNvSpPr>
                <p:nvPr/>
              </p:nvSpPr>
              <p:spPr bwMode="auto">
                <a:xfrm>
                  <a:off x="1638943" y="3262824"/>
                  <a:ext cx="360738" cy="122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800">
                      <a:latin typeface="Arial" charset="0"/>
                    </a:rPr>
                    <a:t>sichtbar</a:t>
                  </a:r>
                  <a:endParaRPr lang="de-DE" altLang="de-DE" sz="800">
                    <a:latin typeface="Arial" charset="0"/>
                  </a:endParaRPr>
                </a:p>
              </p:txBody>
            </p:sp>
            <p:sp>
              <p:nvSpPr>
                <p:cNvPr id="275" name="Textfeld 46"/>
                <p:cNvSpPr txBox="1">
                  <a:spLocks noChangeArrowheads="1"/>
                </p:cNvSpPr>
                <p:nvPr/>
              </p:nvSpPr>
              <p:spPr bwMode="auto">
                <a:xfrm>
                  <a:off x="2498096" y="3262824"/>
                  <a:ext cx="102609" cy="122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800">
                      <a:latin typeface="Arial" charset="0"/>
                    </a:rPr>
                    <a:t>IR</a:t>
                  </a:r>
                  <a:endParaRPr lang="de-DE" altLang="de-DE" sz="800">
                    <a:latin typeface="Arial" charset="0"/>
                  </a:endParaRPr>
                </a:p>
              </p:txBody>
            </p:sp>
            <p:sp>
              <p:nvSpPr>
                <p:cNvPr id="276" name="Textfeld 46"/>
                <p:cNvSpPr txBox="1">
                  <a:spLocks noChangeArrowheads="1"/>
                </p:cNvSpPr>
                <p:nvPr/>
              </p:nvSpPr>
              <p:spPr bwMode="auto">
                <a:xfrm>
                  <a:off x="1076956" y="3262824"/>
                  <a:ext cx="142692" cy="122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800">
                      <a:latin typeface="Arial" charset="0"/>
                    </a:rPr>
                    <a:t>UV</a:t>
                  </a:r>
                  <a:endParaRPr lang="de-DE" altLang="de-DE" sz="800">
                    <a:latin typeface="Arial" charset="0"/>
                  </a:endParaRPr>
                </a:p>
              </p:txBody>
            </p:sp>
            <p:cxnSp>
              <p:nvCxnSpPr>
                <p:cNvPr id="277" name="Gerade Verbindung 276"/>
                <p:cNvCxnSpPr/>
                <p:nvPr/>
              </p:nvCxnSpPr>
              <p:spPr bwMode="auto">
                <a:xfrm flipH="1">
                  <a:off x="2619519" y="3323567"/>
                  <a:ext cx="106401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headEnd type="triangle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Gerade Verbindung 277"/>
                <p:cNvCxnSpPr/>
                <p:nvPr/>
              </p:nvCxnSpPr>
              <p:spPr bwMode="auto">
                <a:xfrm>
                  <a:off x="907563" y="3323567"/>
                  <a:ext cx="1365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headEnd type="triangle" w="sm" len="med"/>
                  <a:tailEnd type="non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9" name="Gruppieren 28"/>
                <p:cNvGrpSpPr>
                  <a:grpSpLocks/>
                </p:cNvGrpSpPr>
                <p:nvPr/>
              </p:nvGrpSpPr>
              <p:grpSpPr bwMode="auto">
                <a:xfrm>
                  <a:off x="1237392" y="3256613"/>
                  <a:ext cx="114302" cy="133065"/>
                  <a:chOff x="1247253" y="3259931"/>
                  <a:chExt cx="114302" cy="133065"/>
                </a:xfrm>
              </p:grpSpPr>
              <p:cxnSp>
                <p:nvCxnSpPr>
                  <p:cNvPr id="283" name="Gerade Verbindung 282"/>
                  <p:cNvCxnSpPr/>
                  <p:nvPr/>
                </p:nvCxnSpPr>
                <p:spPr bwMode="auto">
                  <a:xfrm flipV="1">
                    <a:off x="1304916" y="3260366"/>
                    <a:ext cx="0" cy="13303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Gerade Verbindung 283"/>
                  <p:cNvCxnSpPr/>
                  <p:nvPr/>
                </p:nvCxnSpPr>
                <p:spPr bwMode="auto">
                  <a:xfrm flipH="1">
                    <a:off x="1247745" y="3326885"/>
                    <a:ext cx="114342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0" name="Gruppieren 29"/>
                <p:cNvGrpSpPr>
                  <a:grpSpLocks/>
                </p:cNvGrpSpPr>
                <p:nvPr/>
              </p:nvGrpSpPr>
              <p:grpSpPr bwMode="auto">
                <a:xfrm>
                  <a:off x="2346648" y="3256613"/>
                  <a:ext cx="114302" cy="133065"/>
                  <a:chOff x="1767570" y="3259931"/>
                  <a:chExt cx="114302" cy="133065"/>
                </a:xfrm>
              </p:grpSpPr>
              <p:cxnSp>
                <p:nvCxnSpPr>
                  <p:cNvPr id="281" name="Gerade Verbindung 280"/>
                  <p:cNvCxnSpPr/>
                  <p:nvPr/>
                </p:nvCxnSpPr>
                <p:spPr bwMode="auto">
                  <a:xfrm flipV="1">
                    <a:off x="1824461" y="3260366"/>
                    <a:ext cx="0" cy="13303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Gerade Verbindung 281"/>
                  <p:cNvCxnSpPr/>
                  <p:nvPr/>
                </p:nvCxnSpPr>
                <p:spPr bwMode="auto">
                  <a:xfrm flipH="1">
                    <a:off x="1767290" y="3326885"/>
                    <a:ext cx="114342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73" name="Gerade Verbindung 11"/>
              <p:cNvCxnSpPr>
                <a:cxnSpLocks noChangeShapeType="1"/>
                <a:endCxn id="271" idx="3"/>
              </p:cNvCxnSpPr>
              <p:nvPr/>
            </p:nvCxnSpPr>
            <p:spPr bwMode="auto">
              <a:xfrm flipH="1" flipV="1">
                <a:off x="4937844" y="4018870"/>
                <a:ext cx="225833" cy="234147"/>
              </a:xfrm>
              <a:prstGeom prst="line">
                <a:avLst/>
              </a:prstGeom>
              <a:noFill/>
              <a:ln w="9525" algn="ctr">
                <a:solidFill>
                  <a:srgbClr val="CD82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0" name="Gruppieren 9"/>
              <p:cNvGrpSpPr/>
              <p:nvPr/>
            </p:nvGrpSpPr>
            <p:grpSpPr>
              <a:xfrm>
                <a:off x="6140872" y="4211932"/>
                <a:ext cx="649302" cy="1495425"/>
                <a:chOff x="6140872" y="4211932"/>
                <a:chExt cx="828511" cy="1495425"/>
              </a:xfrm>
            </p:grpSpPr>
            <p:sp>
              <p:nvSpPr>
                <p:cNvPr id="201" name="Rechteck 200"/>
                <p:cNvSpPr/>
                <p:nvPr/>
              </p:nvSpPr>
              <p:spPr bwMode="auto">
                <a:xfrm>
                  <a:off x="6140886" y="4211932"/>
                  <a:ext cx="819150" cy="1495425"/>
                </a:xfrm>
                <a:prstGeom prst="rect">
                  <a:avLst/>
                </a:prstGeom>
                <a:solidFill>
                  <a:srgbClr val="FF00FF">
                    <a:alpha val="4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grpSp>
              <p:nvGrpSpPr>
                <p:cNvPr id="204" name="Gruppieren 599"/>
                <p:cNvGrpSpPr>
                  <a:grpSpLocks/>
                </p:cNvGrpSpPr>
                <p:nvPr/>
              </p:nvGrpSpPr>
              <p:grpSpPr bwMode="auto">
                <a:xfrm>
                  <a:off x="6140872" y="4218223"/>
                  <a:ext cx="828511" cy="1479282"/>
                  <a:chOff x="3753743" y="3862161"/>
                  <a:chExt cx="828800" cy="1479551"/>
                </a:xfrm>
              </p:grpSpPr>
              <p:cxnSp>
                <p:nvCxnSpPr>
                  <p:cNvPr id="210" name="Gerade Verbindung 209"/>
                  <p:cNvCxnSpPr/>
                  <p:nvPr/>
                </p:nvCxnSpPr>
                <p:spPr>
                  <a:xfrm>
                    <a:off x="3753757" y="5340451"/>
                    <a:ext cx="816260" cy="0"/>
                  </a:xfrm>
                  <a:prstGeom prst="line">
                    <a:avLst/>
                  </a:prstGeom>
                  <a:ln w="1270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Gerade Verbindung 210"/>
                  <p:cNvCxnSpPr/>
                  <p:nvPr/>
                </p:nvCxnSpPr>
                <p:spPr>
                  <a:xfrm flipV="1">
                    <a:off x="4571605" y="3862220"/>
                    <a:ext cx="11116" cy="1479819"/>
                  </a:xfrm>
                  <a:prstGeom prst="line">
                    <a:avLst/>
                  </a:prstGeom>
                  <a:ln w="1270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5" name="Rectangle 3850"/>
              <p:cNvSpPr>
                <a:spLocks noChangeArrowheads="1"/>
              </p:cNvSpPr>
              <p:nvPr/>
            </p:nvSpPr>
            <p:spPr bwMode="auto">
              <a:xfrm>
                <a:off x="5112186" y="4937419"/>
                <a:ext cx="920750" cy="31750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lIns="36000" tIns="36000" rIns="36000" bIns="36000" anchor="ctr" anchorCtr="1">
                <a:spAutoFit/>
              </a:bodyPr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800" kern="0">
                    <a:solidFill>
                      <a:srgbClr val="FF0000"/>
                    </a:solidFill>
                    <a:latin typeface="Arial"/>
                  </a:rPr>
                  <a:t>Sperrbereich Tageslichtfilter</a:t>
                </a:r>
                <a:endParaRPr lang="de-DE" sz="800" kern="0">
                  <a:solidFill>
                    <a:srgbClr val="FF0000"/>
                  </a:solidFill>
                  <a:latin typeface="Arial"/>
                  <a:sym typeface="Symbol" pitchFamily="18" charset="2"/>
                </a:endParaRPr>
              </a:p>
            </p:txBody>
          </p:sp>
          <p:sp>
            <p:nvSpPr>
              <p:cNvPr id="206" name="Rectangle 3850"/>
              <p:cNvSpPr>
                <a:spLocks noChangeArrowheads="1"/>
              </p:cNvSpPr>
              <p:nvPr/>
            </p:nvSpPr>
            <p:spPr bwMode="auto">
              <a:xfrm>
                <a:off x="6036479" y="4337345"/>
                <a:ext cx="920750" cy="319087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lIns="36000" tIns="36000" rIns="36000" bIns="36000" anchor="ctr" anchorCtr="1">
                <a:spAutoFit/>
              </a:bodyPr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800" kern="0">
                    <a:solidFill>
                      <a:srgbClr val="FF00FF"/>
                    </a:solidFill>
                    <a:latin typeface="Arial"/>
                  </a:rPr>
                  <a:t>Sperrbereich Infrarotfilter</a:t>
                </a:r>
                <a:endParaRPr lang="de-DE" sz="800" kern="0">
                  <a:solidFill>
                    <a:srgbClr val="FF00FF"/>
                  </a:solidFill>
                  <a:latin typeface="Arial"/>
                  <a:sym typeface="Symbol" pitchFamily="18" charset="2"/>
                </a:endParaRPr>
              </a:p>
            </p:txBody>
          </p:sp>
          <p:grpSp>
            <p:nvGrpSpPr>
              <p:cNvPr id="207" name="Gruppieren 2"/>
              <p:cNvGrpSpPr>
                <a:grpSpLocks/>
              </p:cNvGrpSpPr>
              <p:nvPr/>
            </p:nvGrpSpPr>
            <p:grpSpPr bwMode="auto">
              <a:xfrm>
                <a:off x="4672726" y="4219811"/>
                <a:ext cx="1511001" cy="1477694"/>
                <a:chOff x="3062288" y="3863976"/>
                <a:chExt cx="1511301" cy="1477962"/>
              </a:xfrm>
            </p:grpSpPr>
            <p:cxnSp>
              <p:nvCxnSpPr>
                <p:cNvPr id="208" name="Gerade Verbindung 207"/>
                <p:cNvCxnSpPr/>
                <p:nvPr/>
              </p:nvCxnSpPr>
              <p:spPr bwMode="auto">
                <a:xfrm>
                  <a:off x="3062011" y="5340677"/>
                  <a:ext cx="1508424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Gerade Verbindung 208"/>
                <p:cNvCxnSpPr/>
                <p:nvPr/>
              </p:nvCxnSpPr>
              <p:spPr bwMode="auto">
                <a:xfrm flipV="1">
                  <a:off x="4573611" y="3864034"/>
                  <a:ext cx="0" cy="147823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7" name="Rectangle 3850"/>
              <p:cNvSpPr>
                <a:spLocks noChangeArrowheads="1"/>
              </p:cNvSpPr>
              <p:nvPr/>
            </p:nvSpPr>
            <p:spPr bwMode="auto">
              <a:xfrm>
                <a:off x="5505632" y="3892844"/>
                <a:ext cx="596900" cy="252413"/>
              </a:xfrm>
              <a:prstGeom prst="rect">
                <a:avLst/>
              </a:prstGeom>
              <a:solidFill>
                <a:srgbClr val="FF00FF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lIns="36000" tIns="36000" rIns="36000" bIns="36000" anchor="ctr" anchorCtr="1"/>
              <a:lstStyle/>
              <a:p>
                <a:pPr algn="ctr" defTabSz="109378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800" kern="0" smtClean="0">
                    <a:solidFill>
                      <a:srgbClr val="FFFFFF"/>
                    </a:solidFill>
                    <a:latin typeface="Arial"/>
                  </a:rPr>
                  <a:t>IR-Kantenfilter</a:t>
                </a:r>
                <a:endParaRPr lang="de-DE" sz="800" kern="0">
                  <a:solidFill>
                    <a:srgbClr val="FFFFFF"/>
                  </a:solidFill>
                  <a:latin typeface="Arial"/>
                  <a:sym typeface="Symbol" pitchFamily="18" charset="2"/>
                </a:endParaRPr>
              </a:p>
            </p:txBody>
          </p:sp>
          <p:cxnSp>
            <p:nvCxnSpPr>
              <p:cNvPr id="299" name="Gerade Verbindung 11"/>
              <p:cNvCxnSpPr>
                <a:cxnSpLocks noChangeShapeType="1"/>
              </p:cNvCxnSpPr>
              <p:nvPr/>
            </p:nvCxnSpPr>
            <p:spPr bwMode="auto">
              <a:xfrm flipH="1" flipV="1">
                <a:off x="6186130" y="4018870"/>
                <a:ext cx="225833" cy="234147"/>
              </a:xfrm>
              <a:prstGeom prst="line">
                <a:avLst/>
              </a:prstGeom>
              <a:noFill/>
              <a:ln w="9525" algn="ctr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7" name="Freeform 32563"/>
              <p:cNvSpPr>
                <a:spLocks/>
              </p:cNvSpPr>
              <p:nvPr/>
            </p:nvSpPr>
            <p:spPr bwMode="auto">
              <a:xfrm>
                <a:off x="6610786" y="5675607"/>
                <a:ext cx="552450" cy="20637"/>
              </a:xfrm>
              <a:custGeom>
                <a:avLst/>
                <a:gdLst>
                  <a:gd name="T0" fmla="*/ 2147483647 w 10168"/>
                  <a:gd name="T1" fmla="*/ 53196309 h 10000"/>
                  <a:gd name="T2" fmla="*/ 2147483647 w 10168"/>
                  <a:gd name="T3" fmla="*/ 0 h 10000"/>
                  <a:gd name="T4" fmla="*/ 0 w 10168"/>
                  <a:gd name="T5" fmla="*/ 58202483 h 10000"/>
                  <a:gd name="T6" fmla="*/ 0 60000 65536"/>
                  <a:gd name="T7" fmla="*/ 0 60000 65536"/>
                  <a:gd name="T8" fmla="*/ 0 60000 65536"/>
                  <a:gd name="T9" fmla="*/ 0 w 10168"/>
                  <a:gd name="T10" fmla="*/ 0 h 10000"/>
                  <a:gd name="T11" fmla="*/ 10168 w 10168"/>
                  <a:gd name="T12" fmla="*/ 10000 h 1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68" h="10000">
                    <a:moveTo>
                      <a:pt x="10168" y="9140"/>
                    </a:moveTo>
                    <a:cubicBezTo>
                      <a:pt x="8036" y="8670"/>
                      <a:pt x="6985" y="0"/>
                      <a:pt x="5319" y="0"/>
                    </a:cubicBezTo>
                    <a:cubicBezTo>
                      <a:pt x="2684" y="1422"/>
                      <a:pt x="2602" y="9241"/>
                      <a:pt x="0" y="10000"/>
                    </a:cubicBezTo>
                  </a:path>
                </a:pathLst>
              </a:custGeom>
              <a:noFill/>
              <a:ln w="12700">
                <a:solidFill>
                  <a:srgbClr val="991F2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455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Optimierung der Technik für Outdoor-EL</a:t>
            </a:r>
          </a:p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4385175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Optimierung der Filterkantenwellenlänge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4788024" y="1115557"/>
            <a:ext cx="4184650" cy="2132013"/>
            <a:chOff x="4788024" y="1301750"/>
            <a:chExt cx="4184650" cy="2132013"/>
          </a:xfrm>
        </p:grpSpPr>
        <p:pic>
          <p:nvPicPr>
            <p:cNvPr id="401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073" y="1613788"/>
              <a:ext cx="3018507" cy="1492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00" name="Gruppieren 118"/>
            <p:cNvGrpSpPr>
              <a:grpSpLocks/>
            </p:cNvGrpSpPr>
            <p:nvPr/>
          </p:nvGrpSpPr>
          <p:grpSpPr bwMode="auto">
            <a:xfrm>
              <a:off x="5283964" y="1625379"/>
              <a:ext cx="3134578" cy="1481443"/>
              <a:chOff x="3381189" y="469691"/>
              <a:chExt cx="3059112" cy="1945776"/>
            </a:xfrm>
          </p:grpSpPr>
          <p:sp>
            <p:nvSpPr>
              <p:cNvPr id="486" name="Line 8110"/>
              <p:cNvSpPr>
                <a:spLocks noChangeShapeType="1"/>
              </p:cNvSpPr>
              <p:nvPr/>
            </p:nvSpPr>
            <p:spPr bwMode="auto">
              <a:xfrm>
                <a:off x="3380564" y="2015022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487" name="Line 8111"/>
              <p:cNvSpPr>
                <a:spLocks noChangeShapeType="1"/>
              </p:cNvSpPr>
              <p:nvPr/>
            </p:nvSpPr>
            <p:spPr bwMode="auto">
              <a:xfrm>
                <a:off x="3380564" y="1821110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488" name="Line 8114"/>
              <p:cNvSpPr>
                <a:spLocks noChangeShapeType="1"/>
              </p:cNvSpPr>
              <p:nvPr/>
            </p:nvSpPr>
            <p:spPr bwMode="auto">
              <a:xfrm>
                <a:off x="3380564" y="1243545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489" name="Line 8115"/>
              <p:cNvSpPr>
                <a:spLocks noChangeShapeType="1"/>
              </p:cNvSpPr>
              <p:nvPr/>
            </p:nvSpPr>
            <p:spPr bwMode="auto">
              <a:xfrm>
                <a:off x="3380564" y="1049632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490" name="Line 8116"/>
              <p:cNvSpPr>
                <a:spLocks noChangeShapeType="1"/>
              </p:cNvSpPr>
              <p:nvPr/>
            </p:nvSpPr>
            <p:spPr bwMode="auto">
              <a:xfrm>
                <a:off x="3380564" y="855721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491" name="Line 8109"/>
              <p:cNvSpPr>
                <a:spLocks noChangeShapeType="1"/>
              </p:cNvSpPr>
              <p:nvPr/>
            </p:nvSpPr>
            <p:spPr bwMode="auto">
              <a:xfrm>
                <a:off x="3380564" y="2208934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492" name="Line 8113"/>
              <p:cNvSpPr>
                <a:spLocks noChangeShapeType="1"/>
              </p:cNvSpPr>
              <p:nvPr/>
            </p:nvSpPr>
            <p:spPr bwMode="auto">
              <a:xfrm>
                <a:off x="3380564" y="1435372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493" name="Line 8112"/>
              <p:cNvSpPr>
                <a:spLocks noChangeShapeType="1"/>
              </p:cNvSpPr>
              <p:nvPr/>
            </p:nvSpPr>
            <p:spPr bwMode="auto">
              <a:xfrm>
                <a:off x="3380564" y="1627198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494" name="Line 8116"/>
              <p:cNvSpPr>
                <a:spLocks noChangeShapeType="1"/>
              </p:cNvSpPr>
              <p:nvPr/>
            </p:nvSpPr>
            <p:spPr bwMode="auto">
              <a:xfrm>
                <a:off x="3380564" y="663894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495" name="Line 8116"/>
              <p:cNvSpPr>
                <a:spLocks noChangeShapeType="1"/>
              </p:cNvSpPr>
              <p:nvPr/>
            </p:nvSpPr>
            <p:spPr bwMode="auto">
              <a:xfrm>
                <a:off x="3380564" y="469981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496" name="Line 8109"/>
              <p:cNvSpPr>
                <a:spLocks noChangeShapeType="1"/>
              </p:cNvSpPr>
              <p:nvPr/>
            </p:nvSpPr>
            <p:spPr bwMode="auto">
              <a:xfrm>
                <a:off x="3380564" y="2415357"/>
                <a:ext cx="3059828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402" name="Rechteck 401"/>
            <p:cNvSpPr/>
            <p:nvPr/>
          </p:nvSpPr>
          <p:spPr bwMode="auto">
            <a:xfrm>
              <a:off x="5329361" y="1620838"/>
              <a:ext cx="1517650" cy="1495425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03" name="Rechteck 402"/>
            <p:cNvSpPr/>
            <p:nvPr/>
          </p:nvSpPr>
          <p:spPr bwMode="auto">
            <a:xfrm>
              <a:off x="5332536" y="1625600"/>
              <a:ext cx="3032125" cy="14811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4" name="Rectangle 3850"/>
            <p:cNvSpPr>
              <a:spLocks noChangeArrowheads="1"/>
            </p:cNvSpPr>
            <p:nvPr/>
          </p:nvSpPr>
          <p:spPr bwMode="auto">
            <a:xfrm>
              <a:off x="7234361" y="3295650"/>
              <a:ext cx="104616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000000"/>
                  </a:solidFill>
                  <a:latin typeface="Arial"/>
                </a:rPr>
                <a:t>Wellenlänge </a:t>
              </a:r>
              <a:r>
                <a:rPr lang="de-DE" sz="900" i="1" ker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</a:t>
              </a:r>
              <a:r>
                <a:rPr lang="de-DE" sz="900" ker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 in µm</a:t>
              </a:r>
            </a:p>
          </p:txBody>
        </p:sp>
        <p:sp>
          <p:nvSpPr>
            <p:cNvPr id="405" name="Rectangle 12208"/>
            <p:cNvSpPr>
              <a:spLocks noChangeArrowheads="1"/>
            </p:cNvSpPr>
            <p:nvPr/>
          </p:nvSpPr>
          <p:spPr bwMode="auto">
            <a:xfrm rot="16200000">
              <a:off x="4410199" y="2246313"/>
              <a:ext cx="1031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283891"/>
                  </a:solidFill>
                  <a:latin typeface="Arial"/>
                </a:rPr>
                <a:t>Relative spekt. </a:t>
              </a:r>
            </a:p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283891"/>
                  </a:solidFill>
                  <a:latin typeface="Arial"/>
                </a:rPr>
                <a:t>Empfindlichkeit in %</a:t>
              </a:r>
              <a:endParaRPr lang="de-DE" sz="900" kern="0" baseline="30000">
                <a:solidFill>
                  <a:srgbClr val="283891"/>
                </a:solidFill>
                <a:latin typeface="Arial"/>
              </a:endParaRPr>
            </a:p>
          </p:txBody>
        </p:sp>
        <p:sp>
          <p:nvSpPr>
            <p:cNvPr id="406" name="Rectangle 3850"/>
            <p:cNvSpPr>
              <a:spLocks noChangeArrowheads="1"/>
            </p:cNvSpPr>
            <p:nvPr/>
          </p:nvSpPr>
          <p:spPr bwMode="auto">
            <a:xfrm>
              <a:off x="7983661" y="1335088"/>
              <a:ext cx="927100" cy="252412"/>
            </a:xfrm>
            <a:prstGeom prst="rect">
              <a:avLst/>
            </a:prstGeom>
            <a:solidFill>
              <a:srgbClr val="056839"/>
            </a:solidFill>
            <a:ln w="6350">
              <a:noFill/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>
                  <a:solidFill>
                    <a:srgbClr val="FFFFFF"/>
                  </a:solidFill>
                  <a:latin typeface="Arial"/>
                </a:rPr>
                <a:t>Rel. Emissions-</a:t>
              </a:r>
            </a:p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>
                  <a:solidFill>
                    <a:srgbClr val="FFFFFF"/>
                  </a:solidFill>
                  <a:latin typeface="Arial"/>
                </a:rPr>
                <a:t>spektrum von c-Si</a:t>
              </a:r>
              <a:endParaRPr lang="de-DE" sz="800" kern="0">
                <a:solidFill>
                  <a:srgbClr val="FFFFFF"/>
                </a:solidFill>
                <a:latin typeface="Arial"/>
                <a:sym typeface="Symbol" pitchFamily="18" charset="2"/>
              </a:endParaRPr>
            </a:p>
          </p:txBody>
        </p:sp>
        <p:sp>
          <p:nvSpPr>
            <p:cNvPr id="407" name="Rectangle 12208"/>
            <p:cNvSpPr>
              <a:spLocks noChangeArrowheads="1"/>
            </p:cNvSpPr>
            <p:nvPr/>
          </p:nvSpPr>
          <p:spPr bwMode="auto">
            <a:xfrm rot="16200000">
              <a:off x="8298781" y="2253456"/>
              <a:ext cx="10715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056839"/>
                  </a:solidFill>
                  <a:latin typeface="Arial"/>
                </a:rPr>
                <a:t>Relatives Emissions-</a:t>
              </a:r>
            </a:p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056839"/>
                  </a:solidFill>
                  <a:latin typeface="Arial"/>
                </a:rPr>
                <a:t>spektrum in %</a:t>
              </a:r>
              <a:endParaRPr lang="de-DE" sz="900" kern="0" baseline="30000">
                <a:solidFill>
                  <a:srgbClr val="056839"/>
                </a:solidFill>
                <a:latin typeface="Arial"/>
              </a:endParaRPr>
            </a:p>
          </p:txBody>
        </p:sp>
        <p:sp>
          <p:nvSpPr>
            <p:cNvPr id="408" name="Rectangle 12183"/>
            <p:cNvSpPr>
              <a:spLocks noChangeArrowheads="1"/>
            </p:cNvSpPr>
            <p:nvPr/>
          </p:nvSpPr>
          <p:spPr bwMode="auto">
            <a:xfrm>
              <a:off x="5134099" y="2024063"/>
              <a:ext cx="125412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70</a:t>
              </a:r>
            </a:p>
          </p:txBody>
        </p:sp>
        <p:sp>
          <p:nvSpPr>
            <p:cNvPr id="409" name="Rectangle 12185"/>
            <p:cNvSpPr>
              <a:spLocks noChangeArrowheads="1"/>
            </p:cNvSpPr>
            <p:nvPr/>
          </p:nvSpPr>
          <p:spPr bwMode="auto">
            <a:xfrm>
              <a:off x="5069011" y="1587500"/>
              <a:ext cx="19050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100</a:t>
              </a:r>
            </a:p>
          </p:txBody>
        </p:sp>
        <p:sp>
          <p:nvSpPr>
            <p:cNvPr id="410" name="Rectangle 12176"/>
            <p:cNvSpPr>
              <a:spLocks noChangeArrowheads="1"/>
            </p:cNvSpPr>
            <p:nvPr/>
          </p:nvSpPr>
          <p:spPr bwMode="auto">
            <a:xfrm>
              <a:off x="5196011" y="3052763"/>
              <a:ext cx="6350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</a:t>
              </a:r>
            </a:p>
          </p:txBody>
        </p:sp>
        <p:sp>
          <p:nvSpPr>
            <p:cNvPr id="411" name="Rectangle 12177"/>
            <p:cNvSpPr>
              <a:spLocks noChangeArrowheads="1"/>
            </p:cNvSpPr>
            <p:nvPr/>
          </p:nvSpPr>
          <p:spPr bwMode="auto">
            <a:xfrm>
              <a:off x="5130924" y="2903538"/>
              <a:ext cx="12858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10</a:t>
              </a:r>
            </a:p>
          </p:txBody>
        </p:sp>
        <p:sp>
          <p:nvSpPr>
            <p:cNvPr id="412" name="Rectangle 12178"/>
            <p:cNvSpPr>
              <a:spLocks noChangeArrowheads="1"/>
            </p:cNvSpPr>
            <p:nvPr/>
          </p:nvSpPr>
          <p:spPr bwMode="auto">
            <a:xfrm>
              <a:off x="5130924" y="2757488"/>
              <a:ext cx="12858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20</a:t>
              </a:r>
            </a:p>
          </p:txBody>
        </p:sp>
        <p:sp>
          <p:nvSpPr>
            <p:cNvPr id="413" name="Rectangle 12179"/>
            <p:cNvSpPr>
              <a:spLocks noChangeArrowheads="1"/>
            </p:cNvSpPr>
            <p:nvPr/>
          </p:nvSpPr>
          <p:spPr bwMode="auto">
            <a:xfrm>
              <a:off x="5130924" y="2611438"/>
              <a:ext cx="128587" cy="8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30</a:t>
              </a:r>
            </a:p>
          </p:txBody>
        </p:sp>
        <p:sp>
          <p:nvSpPr>
            <p:cNvPr id="414" name="Rectangle 12180"/>
            <p:cNvSpPr>
              <a:spLocks noChangeArrowheads="1"/>
            </p:cNvSpPr>
            <p:nvPr/>
          </p:nvSpPr>
          <p:spPr bwMode="auto">
            <a:xfrm>
              <a:off x="5130924" y="2465388"/>
              <a:ext cx="128587" cy="8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40</a:t>
              </a:r>
            </a:p>
          </p:txBody>
        </p:sp>
        <p:sp>
          <p:nvSpPr>
            <p:cNvPr id="415" name="Rectangle 12181"/>
            <p:cNvSpPr>
              <a:spLocks noChangeArrowheads="1"/>
            </p:cNvSpPr>
            <p:nvPr/>
          </p:nvSpPr>
          <p:spPr bwMode="auto">
            <a:xfrm>
              <a:off x="5130924" y="2319338"/>
              <a:ext cx="12858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50</a:t>
              </a:r>
            </a:p>
          </p:txBody>
        </p:sp>
        <p:sp>
          <p:nvSpPr>
            <p:cNvPr id="416" name="Rectangle 12182"/>
            <p:cNvSpPr>
              <a:spLocks noChangeArrowheads="1"/>
            </p:cNvSpPr>
            <p:nvPr/>
          </p:nvSpPr>
          <p:spPr bwMode="auto">
            <a:xfrm>
              <a:off x="5130924" y="2173288"/>
              <a:ext cx="12858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60</a:t>
              </a:r>
            </a:p>
          </p:txBody>
        </p:sp>
        <p:sp>
          <p:nvSpPr>
            <p:cNvPr id="417" name="Rectangle 12184"/>
            <p:cNvSpPr>
              <a:spLocks noChangeArrowheads="1"/>
            </p:cNvSpPr>
            <p:nvPr/>
          </p:nvSpPr>
          <p:spPr bwMode="auto">
            <a:xfrm>
              <a:off x="5134099" y="1878013"/>
              <a:ext cx="125412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80</a:t>
              </a:r>
            </a:p>
          </p:txBody>
        </p:sp>
        <p:sp>
          <p:nvSpPr>
            <p:cNvPr id="418" name="Rectangle 12186"/>
            <p:cNvSpPr>
              <a:spLocks noChangeArrowheads="1"/>
            </p:cNvSpPr>
            <p:nvPr/>
          </p:nvSpPr>
          <p:spPr bwMode="auto">
            <a:xfrm>
              <a:off x="5248399" y="3157538"/>
              <a:ext cx="161925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0,3</a:t>
              </a:r>
            </a:p>
          </p:txBody>
        </p:sp>
        <p:sp>
          <p:nvSpPr>
            <p:cNvPr id="419" name="Rectangle 12186"/>
            <p:cNvSpPr>
              <a:spLocks noChangeArrowheads="1"/>
            </p:cNvSpPr>
            <p:nvPr/>
          </p:nvSpPr>
          <p:spPr bwMode="auto">
            <a:xfrm>
              <a:off x="5523036" y="3157538"/>
              <a:ext cx="16033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0,4</a:t>
              </a:r>
            </a:p>
          </p:txBody>
        </p:sp>
        <p:sp>
          <p:nvSpPr>
            <p:cNvPr id="420" name="Rectangle 12186"/>
            <p:cNvSpPr>
              <a:spLocks noChangeArrowheads="1"/>
            </p:cNvSpPr>
            <p:nvPr/>
          </p:nvSpPr>
          <p:spPr bwMode="auto">
            <a:xfrm>
              <a:off x="5804024" y="3157538"/>
              <a:ext cx="15875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0,5</a:t>
              </a:r>
            </a:p>
          </p:txBody>
        </p:sp>
        <p:sp>
          <p:nvSpPr>
            <p:cNvPr id="421" name="Rectangle 12186"/>
            <p:cNvSpPr>
              <a:spLocks noChangeArrowheads="1"/>
            </p:cNvSpPr>
            <p:nvPr/>
          </p:nvSpPr>
          <p:spPr bwMode="auto">
            <a:xfrm>
              <a:off x="6350124" y="3157538"/>
              <a:ext cx="15875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0,7</a:t>
              </a:r>
            </a:p>
          </p:txBody>
        </p:sp>
        <p:sp>
          <p:nvSpPr>
            <p:cNvPr id="422" name="Rectangle 12186"/>
            <p:cNvSpPr>
              <a:spLocks noChangeArrowheads="1"/>
            </p:cNvSpPr>
            <p:nvPr/>
          </p:nvSpPr>
          <p:spPr bwMode="auto">
            <a:xfrm>
              <a:off x="6075486" y="3157538"/>
              <a:ext cx="161925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0,6</a:t>
              </a:r>
            </a:p>
          </p:txBody>
        </p:sp>
        <p:sp>
          <p:nvSpPr>
            <p:cNvPr id="423" name="Rectangle 12186"/>
            <p:cNvSpPr>
              <a:spLocks noChangeArrowheads="1"/>
            </p:cNvSpPr>
            <p:nvPr/>
          </p:nvSpPr>
          <p:spPr bwMode="auto">
            <a:xfrm>
              <a:off x="6631111" y="3157538"/>
              <a:ext cx="15875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0,8</a:t>
              </a:r>
            </a:p>
          </p:txBody>
        </p:sp>
        <p:sp>
          <p:nvSpPr>
            <p:cNvPr id="424" name="Rectangle 12186"/>
            <p:cNvSpPr>
              <a:spLocks noChangeArrowheads="1"/>
            </p:cNvSpPr>
            <p:nvPr/>
          </p:nvSpPr>
          <p:spPr bwMode="auto">
            <a:xfrm>
              <a:off x="6902574" y="3157538"/>
              <a:ext cx="16033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0,9</a:t>
              </a:r>
            </a:p>
          </p:txBody>
        </p:sp>
        <p:sp>
          <p:nvSpPr>
            <p:cNvPr id="425" name="Rectangle 12186"/>
            <p:cNvSpPr>
              <a:spLocks noChangeArrowheads="1"/>
            </p:cNvSpPr>
            <p:nvPr/>
          </p:nvSpPr>
          <p:spPr bwMode="auto">
            <a:xfrm>
              <a:off x="7455024" y="3157538"/>
              <a:ext cx="161925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1,1</a:t>
              </a:r>
            </a:p>
          </p:txBody>
        </p:sp>
        <p:sp>
          <p:nvSpPr>
            <p:cNvPr id="426" name="Rectangle 12186"/>
            <p:cNvSpPr>
              <a:spLocks noChangeArrowheads="1"/>
            </p:cNvSpPr>
            <p:nvPr/>
          </p:nvSpPr>
          <p:spPr bwMode="auto">
            <a:xfrm>
              <a:off x="7181974" y="3157538"/>
              <a:ext cx="16033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1,0</a:t>
              </a:r>
            </a:p>
          </p:txBody>
        </p:sp>
        <p:sp>
          <p:nvSpPr>
            <p:cNvPr id="427" name="Rectangle 12186"/>
            <p:cNvSpPr>
              <a:spLocks noChangeArrowheads="1"/>
            </p:cNvSpPr>
            <p:nvPr/>
          </p:nvSpPr>
          <p:spPr bwMode="auto">
            <a:xfrm>
              <a:off x="7736011" y="3157538"/>
              <a:ext cx="16033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1,2</a:t>
              </a:r>
            </a:p>
          </p:txBody>
        </p:sp>
        <p:sp>
          <p:nvSpPr>
            <p:cNvPr id="428" name="Rectangle 12186"/>
            <p:cNvSpPr>
              <a:spLocks noChangeArrowheads="1"/>
            </p:cNvSpPr>
            <p:nvPr/>
          </p:nvSpPr>
          <p:spPr bwMode="auto">
            <a:xfrm>
              <a:off x="8010649" y="3157538"/>
              <a:ext cx="16033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1,3</a:t>
              </a:r>
            </a:p>
          </p:txBody>
        </p:sp>
        <p:sp>
          <p:nvSpPr>
            <p:cNvPr id="429" name="Rectangle 12186"/>
            <p:cNvSpPr>
              <a:spLocks noChangeArrowheads="1"/>
            </p:cNvSpPr>
            <p:nvPr/>
          </p:nvSpPr>
          <p:spPr bwMode="auto">
            <a:xfrm>
              <a:off x="8286874" y="3157538"/>
              <a:ext cx="16033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1,4</a:t>
              </a:r>
            </a:p>
          </p:txBody>
        </p:sp>
        <p:sp>
          <p:nvSpPr>
            <p:cNvPr id="430" name="Rectangle 12185"/>
            <p:cNvSpPr>
              <a:spLocks noChangeArrowheads="1"/>
            </p:cNvSpPr>
            <p:nvPr/>
          </p:nvSpPr>
          <p:spPr bwMode="auto">
            <a:xfrm>
              <a:off x="5134099" y="1727200"/>
              <a:ext cx="125412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90</a:t>
              </a:r>
            </a:p>
          </p:txBody>
        </p:sp>
        <p:sp>
          <p:nvSpPr>
            <p:cNvPr id="431" name="Line 8116"/>
            <p:cNvSpPr>
              <a:spLocks noChangeShapeType="1"/>
            </p:cNvSpPr>
            <p:nvPr/>
          </p:nvSpPr>
          <p:spPr bwMode="auto">
            <a:xfrm flipH="1">
              <a:off x="8366249" y="1627188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32" name="Line 20400"/>
            <p:cNvSpPr>
              <a:spLocks noChangeShapeType="1"/>
            </p:cNvSpPr>
            <p:nvPr/>
          </p:nvSpPr>
          <p:spPr bwMode="auto">
            <a:xfrm>
              <a:off x="5330949" y="1627188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33" name="Line 20400"/>
            <p:cNvSpPr>
              <a:spLocks noChangeShapeType="1"/>
            </p:cNvSpPr>
            <p:nvPr/>
          </p:nvSpPr>
          <p:spPr bwMode="auto">
            <a:xfrm>
              <a:off x="5607174" y="1627188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34" name="Line 20400"/>
            <p:cNvSpPr>
              <a:spLocks noChangeShapeType="1"/>
            </p:cNvSpPr>
            <p:nvPr/>
          </p:nvSpPr>
          <p:spPr bwMode="auto">
            <a:xfrm>
              <a:off x="5883399" y="1627188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35" name="Line 20400"/>
            <p:cNvSpPr>
              <a:spLocks noChangeShapeType="1"/>
            </p:cNvSpPr>
            <p:nvPr/>
          </p:nvSpPr>
          <p:spPr bwMode="auto">
            <a:xfrm>
              <a:off x="6159624" y="1627188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36" name="Line 20400"/>
            <p:cNvSpPr>
              <a:spLocks noChangeShapeType="1"/>
            </p:cNvSpPr>
            <p:nvPr/>
          </p:nvSpPr>
          <p:spPr bwMode="auto">
            <a:xfrm>
              <a:off x="6435849" y="1627188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37" name="Line 20400"/>
            <p:cNvSpPr>
              <a:spLocks noChangeShapeType="1"/>
            </p:cNvSpPr>
            <p:nvPr/>
          </p:nvSpPr>
          <p:spPr bwMode="auto">
            <a:xfrm>
              <a:off x="6712074" y="1627188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38" name="Line 20400"/>
            <p:cNvSpPr>
              <a:spLocks noChangeShapeType="1"/>
            </p:cNvSpPr>
            <p:nvPr/>
          </p:nvSpPr>
          <p:spPr bwMode="auto">
            <a:xfrm>
              <a:off x="6988299" y="1627188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39" name="Line 20400"/>
            <p:cNvSpPr>
              <a:spLocks noChangeShapeType="1"/>
            </p:cNvSpPr>
            <p:nvPr/>
          </p:nvSpPr>
          <p:spPr bwMode="auto">
            <a:xfrm>
              <a:off x="7264524" y="1627188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40" name="Line 20400"/>
            <p:cNvSpPr>
              <a:spLocks noChangeShapeType="1"/>
            </p:cNvSpPr>
            <p:nvPr/>
          </p:nvSpPr>
          <p:spPr bwMode="auto">
            <a:xfrm>
              <a:off x="7540749" y="1627188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41" name="Line 20400"/>
            <p:cNvSpPr>
              <a:spLocks noChangeShapeType="1"/>
            </p:cNvSpPr>
            <p:nvPr/>
          </p:nvSpPr>
          <p:spPr bwMode="auto">
            <a:xfrm>
              <a:off x="7816974" y="1627188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42" name="Line 20400"/>
            <p:cNvSpPr>
              <a:spLocks noChangeShapeType="1"/>
            </p:cNvSpPr>
            <p:nvPr/>
          </p:nvSpPr>
          <p:spPr bwMode="auto">
            <a:xfrm>
              <a:off x="8093199" y="1627188"/>
              <a:ext cx="0" cy="1506537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43" name="Freeform 32563"/>
            <p:cNvSpPr>
              <a:spLocks/>
            </p:cNvSpPr>
            <p:nvPr/>
          </p:nvSpPr>
          <p:spPr bwMode="auto">
            <a:xfrm>
              <a:off x="5332536" y="1620838"/>
              <a:ext cx="2495550" cy="1485900"/>
            </a:xfrm>
            <a:custGeom>
              <a:avLst/>
              <a:gdLst>
                <a:gd name="T0" fmla="*/ 2147483647 w 10000"/>
                <a:gd name="T1" fmla="*/ 2147483647 h 10014"/>
                <a:gd name="T2" fmla="*/ 2147483647 w 10000"/>
                <a:gd name="T3" fmla="*/ 0 h 10014"/>
                <a:gd name="T4" fmla="*/ 2147483647 w 10000"/>
                <a:gd name="T5" fmla="*/ 2147483647 h 10014"/>
                <a:gd name="T6" fmla="*/ 2147483647 w 10000"/>
                <a:gd name="T7" fmla="*/ 2147483647 h 10014"/>
                <a:gd name="T8" fmla="*/ 0 w 10000"/>
                <a:gd name="T9" fmla="*/ 2147483647 h 100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14"/>
                <a:gd name="T17" fmla="*/ 10000 w 10000"/>
                <a:gd name="T18" fmla="*/ 10014 h 10014"/>
                <a:gd name="connsiteX0" fmla="*/ 10122 w 10122"/>
                <a:gd name="connsiteY0" fmla="*/ 10808 h 10808"/>
                <a:gd name="connsiteX1" fmla="*/ 7417 w 10122"/>
                <a:gd name="connsiteY1" fmla="*/ 0 h 10808"/>
                <a:gd name="connsiteX2" fmla="*/ 6682 w 10122"/>
                <a:gd name="connsiteY2" fmla="*/ 401 h 10808"/>
                <a:gd name="connsiteX3" fmla="*/ 1357 w 10122"/>
                <a:gd name="connsiteY3" fmla="*/ 5647 h 10808"/>
                <a:gd name="connsiteX4" fmla="*/ 0 w 10122"/>
                <a:gd name="connsiteY4" fmla="*/ 9961 h 10808"/>
                <a:gd name="connsiteX0" fmla="*/ 10351 w 10351"/>
                <a:gd name="connsiteY0" fmla="*/ 10808 h 10808"/>
                <a:gd name="connsiteX1" fmla="*/ 7646 w 10351"/>
                <a:gd name="connsiteY1" fmla="*/ 0 h 10808"/>
                <a:gd name="connsiteX2" fmla="*/ 1001 w 10351"/>
                <a:gd name="connsiteY2" fmla="*/ 4826 h 10808"/>
                <a:gd name="connsiteX3" fmla="*/ 1586 w 10351"/>
                <a:gd name="connsiteY3" fmla="*/ 5647 h 10808"/>
                <a:gd name="connsiteX4" fmla="*/ 229 w 10351"/>
                <a:gd name="connsiteY4" fmla="*/ 9961 h 10808"/>
                <a:gd name="connsiteX0" fmla="*/ 10351 w 10351"/>
                <a:gd name="connsiteY0" fmla="*/ 10158 h 10158"/>
                <a:gd name="connsiteX1" fmla="*/ 3743 w 10351"/>
                <a:gd name="connsiteY1" fmla="*/ 0 h 10158"/>
                <a:gd name="connsiteX2" fmla="*/ 1001 w 10351"/>
                <a:gd name="connsiteY2" fmla="*/ 4176 h 10158"/>
                <a:gd name="connsiteX3" fmla="*/ 1586 w 10351"/>
                <a:gd name="connsiteY3" fmla="*/ 4997 h 10158"/>
                <a:gd name="connsiteX4" fmla="*/ 229 w 10351"/>
                <a:gd name="connsiteY4" fmla="*/ 9311 h 10158"/>
                <a:gd name="connsiteX0" fmla="*/ 10351 w 10351"/>
                <a:gd name="connsiteY0" fmla="*/ 10137 h 10137"/>
                <a:gd name="connsiteX1" fmla="*/ 3643 w 10351"/>
                <a:gd name="connsiteY1" fmla="*/ 0 h 10137"/>
                <a:gd name="connsiteX2" fmla="*/ 1001 w 10351"/>
                <a:gd name="connsiteY2" fmla="*/ 4155 h 10137"/>
                <a:gd name="connsiteX3" fmla="*/ 1586 w 10351"/>
                <a:gd name="connsiteY3" fmla="*/ 4976 h 10137"/>
                <a:gd name="connsiteX4" fmla="*/ 229 w 10351"/>
                <a:gd name="connsiteY4" fmla="*/ 9290 h 10137"/>
                <a:gd name="connsiteX0" fmla="*/ 10351 w 10351"/>
                <a:gd name="connsiteY0" fmla="*/ 10220 h 10220"/>
                <a:gd name="connsiteX1" fmla="*/ 3766 w 10351"/>
                <a:gd name="connsiteY1" fmla="*/ 0 h 10220"/>
                <a:gd name="connsiteX2" fmla="*/ 1001 w 10351"/>
                <a:gd name="connsiteY2" fmla="*/ 4238 h 10220"/>
                <a:gd name="connsiteX3" fmla="*/ 1586 w 10351"/>
                <a:gd name="connsiteY3" fmla="*/ 5059 h 10220"/>
                <a:gd name="connsiteX4" fmla="*/ 229 w 10351"/>
                <a:gd name="connsiteY4" fmla="*/ 9373 h 10220"/>
                <a:gd name="connsiteX0" fmla="*/ 10351 w 10351"/>
                <a:gd name="connsiteY0" fmla="*/ 10137 h 10137"/>
                <a:gd name="connsiteX1" fmla="*/ 3837 w 10351"/>
                <a:gd name="connsiteY1" fmla="*/ 0 h 10137"/>
                <a:gd name="connsiteX2" fmla="*/ 1001 w 10351"/>
                <a:gd name="connsiteY2" fmla="*/ 4155 h 10137"/>
                <a:gd name="connsiteX3" fmla="*/ 1586 w 10351"/>
                <a:gd name="connsiteY3" fmla="*/ 4976 h 10137"/>
                <a:gd name="connsiteX4" fmla="*/ 229 w 10351"/>
                <a:gd name="connsiteY4" fmla="*/ 9290 h 10137"/>
                <a:gd name="connsiteX0" fmla="*/ 10351 w 10351"/>
                <a:gd name="connsiteY0" fmla="*/ 10169 h 10169"/>
                <a:gd name="connsiteX1" fmla="*/ 3837 w 10351"/>
                <a:gd name="connsiteY1" fmla="*/ 32 h 10169"/>
                <a:gd name="connsiteX2" fmla="*/ 1001 w 10351"/>
                <a:gd name="connsiteY2" fmla="*/ 4187 h 10169"/>
                <a:gd name="connsiteX3" fmla="*/ 1586 w 10351"/>
                <a:gd name="connsiteY3" fmla="*/ 5008 h 10169"/>
                <a:gd name="connsiteX4" fmla="*/ 229 w 10351"/>
                <a:gd name="connsiteY4" fmla="*/ 9322 h 10169"/>
                <a:gd name="connsiteX0" fmla="*/ 10351 w 10351"/>
                <a:gd name="connsiteY0" fmla="*/ 10169 h 10406"/>
                <a:gd name="connsiteX1" fmla="*/ 3837 w 10351"/>
                <a:gd name="connsiteY1" fmla="*/ 32 h 10406"/>
                <a:gd name="connsiteX2" fmla="*/ 1001 w 10351"/>
                <a:gd name="connsiteY2" fmla="*/ 4187 h 10406"/>
                <a:gd name="connsiteX3" fmla="*/ 1586 w 10351"/>
                <a:gd name="connsiteY3" fmla="*/ 5008 h 10406"/>
                <a:gd name="connsiteX4" fmla="*/ 229 w 10351"/>
                <a:gd name="connsiteY4" fmla="*/ 9322 h 10406"/>
                <a:gd name="connsiteX0" fmla="*/ 10351 w 10351"/>
                <a:gd name="connsiteY0" fmla="*/ 10202 h 10439"/>
                <a:gd name="connsiteX1" fmla="*/ 3837 w 10351"/>
                <a:gd name="connsiteY1" fmla="*/ 65 h 10439"/>
                <a:gd name="connsiteX2" fmla="*/ 1001 w 10351"/>
                <a:gd name="connsiteY2" fmla="*/ 4220 h 10439"/>
                <a:gd name="connsiteX3" fmla="*/ 1586 w 10351"/>
                <a:gd name="connsiteY3" fmla="*/ 5041 h 10439"/>
                <a:gd name="connsiteX4" fmla="*/ 229 w 10351"/>
                <a:gd name="connsiteY4" fmla="*/ 9355 h 10439"/>
                <a:gd name="connsiteX0" fmla="*/ 10351 w 10351"/>
                <a:gd name="connsiteY0" fmla="*/ 10202 h 10439"/>
                <a:gd name="connsiteX1" fmla="*/ 3837 w 10351"/>
                <a:gd name="connsiteY1" fmla="*/ 65 h 10439"/>
                <a:gd name="connsiteX2" fmla="*/ 1001 w 10351"/>
                <a:gd name="connsiteY2" fmla="*/ 4220 h 10439"/>
                <a:gd name="connsiteX3" fmla="*/ 1586 w 10351"/>
                <a:gd name="connsiteY3" fmla="*/ 5041 h 10439"/>
                <a:gd name="connsiteX4" fmla="*/ 229 w 10351"/>
                <a:gd name="connsiteY4" fmla="*/ 9355 h 10439"/>
                <a:gd name="connsiteX0" fmla="*/ 10668 w 10668"/>
                <a:gd name="connsiteY0" fmla="*/ 10202 h 10439"/>
                <a:gd name="connsiteX1" fmla="*/ 4154 w 10668"/>
                <a:gd name="connsiteY1" fmla="*/ 65 h 10439"/>
                <a:gd name="connsiteX2" fmla="*/ 1001 w 10668"/>
                <a:gd name="connsiteY2" fmla="*/ 5006 h 10439"/>
                <a:gd name="connsiteX3" fmla="*/ 1903 w 10668"/>
                <a:gd name="connsiteY3" fmla="*/ 5041 h 10439"/>
                <a:gd name="connsiteX4" fmla="*/ 546 w 10668"/>
                <a:gd name="connsiteY4" fmla="*/ 9355 h 10439"/>
                <a:gd name="connsiteX0" fmla="*/ 11568 w 11568"/>
                <a:gd name="connsiteY0" fmla="*/ 10202 h 10439"/>
                <a:gd name="connsiteX1" fmla="*/ 5054 w 11568"/>
                <a:gd name="connsiteY1" fmla="*/ 65 h 10439"/>
                <a:gd name="connsiteX2" fmla="*/ 1901 w 11568"/>
                <a:gd name="connsiteY2" fmla="*/ 5006 h 10439"/>
                <a:gd name="connsiteX3" fmla="*/ 1118 w 11568"/>
                <a:gd name="connsiteY3" fmla="*/ 4254 h 10439"/>
                <a:gd name="connsiteX4" fmla="*/ 1446 w 11568"/>
                <a:gd name="connsiteY4" fmla="*/ 9355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99 w 11666"/>
                <a:gd name="connsiteY2" fmla="*/ 5006 h 10439"/>
                <a:gd name="connsiteX3" fmla="*/ 1216 w 11666"/>
                <a:gd name="connsiteY3" fmla="*/ 4254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3 w 11666"/>
                <a:gd name="connsiteY2" fmla="*/ 5152 h 10439"/>
                <a:gd name="connsiteX3" fmla="*/ 1216 w 11666"/>
                <a:gd name="connsiteY3" fmla="*/ 4254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8 w 11666"/>
                <a:gd name="connsiteY2" fmla="*/ 5085 h 10439"/>
                <a:gd name="connsiteX3" fmla="*/ 1216 w 11666"/>
                <a:gd name="connsiteY3" fmla="*/ 4254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8 w 11666"/>
                <a:gd name="connsiteY2" fmla="*/ 5085 h 10439"/>
                <a:gd name="connsiteX3" fmla="*/ 1216 w 11666"/>
                <a:gd name="connsiteY3" fmla="*/ 4254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8 w 11666"/>
                <a:gd name="connsiteY2" fmla="*/ 5085 h 10439"/>
                <a:gd name="connsiteX3" fmla="*/ 1561 w 11666"/>
                <a:gd name="connsiteY3" fmla="*/ 5139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8 w 11666"/>
                <a:gd name="connsiteY2" fmla="*/ 5085 h 10439"/>
                <a:gd name="connsiteX3" fmla="*/ 1561 w 11666"/>
                <a:gd name="connsiteY3" fmla="*/ 5139 h 10439"/>
                <a:gd name="connsiteX4" fmla="*/ 0 w 11666"/>
                <a:gd name="connsiteY4" fmla="*/ 5399 h 10439"/>
                <a:gd name="connsiteX0" fmla="*/ 11223 w 11223"/>
                <a:gd name="connsiteY0" fmla="*/ 10202 h 10439"/>
                <a:gd name="connsiteX1" fmla="*/ 4709 w 11223"/>
                <a:gd name="connsiteY1" fmla="*/ 65 h 10439"/>
                <a:gd name="connsiteX2" fmla="*/ 1515 w 11223"/>
                <a:gd name="connsiteY2" fmla="*/ 5085 h 10439"/>
                <a:gd name="connsiteX3" fmla="*/ 1118 w 11223"/>
                <a:gd name="connsiteY3" fmla="*/ 5139 h 10439"/>
                <a:gd name="connsiteX4" fmla="*/ 799 w 11223"/>
                <a:gd name="connsiteY4" fmla="*/ 5243 h 10439"/>
                <a:gd name="connsiteX0" fmla="*/ 11562 w 11562"/>
                <a:gd name="connsiteY0" fmla="*/ 10202 h 10439"/>
                <a:gd name="connsiteX1" fmla="*/ 5048 w 11562"/>
                <a:gd name="connsiteY1" fmla="*/ 65 h 10439"/>
                <a:gd name="connsiteX2" fmla="*/ 1854 w 11562"/>
                <a:gd name="connsiteY2" fmla="*/ 5085 h 10439"/>
                <a:gd name="connsiteX3" fmla="*/ 1457 w 11562"/>
                <a:gd name="connsiteY3" fmla="*/ 5139 h 10439"/>
                <a:gd name="connsiteX4" fmla="*/ 0 w 11562"/>
                <a:gd name="connsiteY4" fmla="*/ 5536 h 10439"/>
                <a:gd name="connsiteX0" fmla="*/ 11223 w 11223"/>
                <a:gd name="connsiteY0" fmla="*/ 10202 h 10439"/>
                <a:gd name="connsiteX1" fmla="*/ 4709 w 11223"/>
                <a:gd name="connsiteY1" fmla="*/ 65 h 10439"/>
                <a:gd name="connsiteX2" fmla="*/ 1515 w 11223"/>
                <a:gd name="connsiteY2" fmla="*/ 5085 h 10439"/>
                <a:gd name="connsiteX3" fmla="*/ 1118 w 11223"/>
                <a:gd name="connsiteY3" fmla="*/ 5139 h 10439"/>
                <a:gd name="connsiteX4" fmla="*/ 709 w 11223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630"/>
                <a:gd name="connsiteX1" fmla="*/ 4000 w 10514"/>
                <a:gd name="connsiteY1" fmla="*/ 65 h 10630"/>
                <a:gd name="connsiteX2" fmla="*/ 806 w 10514"/>
                <a:gd name="connsiteY2" fmla="*/ 5085 h 10630"/>
                <a:gd name="connsiteX3" fmla="*/ 409 w 10514"/>
                <a:gd name="connsiteY3" fmla="*/ 5139 h 10630"/>
                <a:gd name="connsiteX4" fmla="*/ 0 w 10514"/>
                <a:gd name="connsiteY4" fmla="*/ 5192 h 10630"/>
                <a:gd name="connsiteX0" fmla="*/ 10514 w 10514"/>
                <a:gd name="connsiteY0" fmla="*/ 10202 h 10528"/>
                <a:gd name="connsiteX1" fmla="*/ 4000 w 10514"/>
                <a:gd name="connsiteY1" fmla="*/ 65 h 10528"/>
                <a:gd name="connsiteX2" fmla="*/ 806 w 10514"/>
                <a:gd name="connsiteY2" fmla="*/ 5085 h 10528"/>
                <a:gd name="connsiteX3" fmla="*/ 409 w 10514"/>
                <a:gd name="connsiteY3" fmla="*/ 5139 h 10528"/>
                <a:gd name="connsiteX4" fmla="*/ 0 w 10514"/>
                <a:gd name="connsiteY4" fmla="*/ 5192 h 10528"/>
                <a:gd name="connsiteX0" fmla="*/ 10514 w 10514"/>
                <a:gd name="connsiteY0" fmla="*/ 10268 h 10594"/>
                <a:gd name="connsiteX1" fmla="*/ 4000 w 10514"/>
                <a:gd name="connsiteY1" fmla="*/ 131 h 10594"/>
                <a:gd name="connsiteX2" fmla="*/ 806 w 10514"/>
                <a:gd name="connsiteY2" fmla="*/ 5151 h 10594"/>
                <a:gd name="connsiteX3" fmla="*/ 409 w 10514"/>
                <a:gd name="connsiteY3" fmla="*/ 5205 h 10594"/>
                <a:gd name="connsiteX4" fmla="*/ 0 w 10514"/>
                <a:gd name="connsiteY4" fmla="*/ 5258 h 10594"/>
                <a:gd name="connsiteX0" fmla="*/ 10514 w 10514"/>
                <a:gd name="connsiteY0" fmla="*/ 10268 h 10973"/>
                <a:gd name="connsiteX1" fmla="*/ 4000 w 10514"/>
                <a:gd name="connsiteY1" fmla="*/ 131 h 10973"/>
                <a:gd name="connsiteX2" fmla="*/ 806 w 10514"/>
                <a:gd name="connsiteY2" fmla="*/ 5151 h 10973"/>
                <a:gd name="connsiteX3" fmla="*/ 409 w 10514"/>
                <a:gd name="connsiteY3" fmla="*/ 5205 h 10973"/>
                <a:gd name="connsiteX4" fmla="*/ 0 w 10514"/>
                <a:gd name="connsiteY4" fmla="*/ 5258 h 10973"/>
                <a:gd name="connsiteX0" fmla="*/ 10514 w 10514"/>
                <a:gd name="connsiteY0" fmla="*/ 10268 h 10677"/>
                <a:gd name="connsiteX1" fmla="*/ 4000 w 10514"/>
                <a:gd name="connsiteY1" fmla="*/ 131 h 10677"/>
                <a:gd name="connsiteX2" fmla="*/ 806 w 10514"/>
                <a:gd name="connsiteY2" fmla="*/ 5151 h 10677"/>
                <a:gd name="connsiteX3" fmla="*/ 409 w 10514"/>
                <a:gd name="connsiteY3" fmla="*/ 5205 h 10677"/>
                <a:gd name="connsiteX4" fmla="*/ 0 w 10514"/>
                <a:gd name="connsiteY4" fmla="*/ 5258 h 10677"/>
                <a:gd name="connsiteX0" fmla="*/ 10514 w 10514"/>
                <a:gd name="connsiteY0" fmla="*/ 10194 h 10194"/>
                <a:gd name="connsiteX1" fmla="*/ 7038 w 10514"/>
                <a:gd name="connsiteY1" fmla="*/ 4732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4" h="10194">
                  <a:moveTo>
                    <a:pt x="10514" y="10194"/>
                  </a:moveTo>
                  <a:cubicBezTo>
                    <a:pt x="8807" y="9996"/>
                    <a:pt x="8586" y="9720"/>
                    <a:pt x="7122" y="4639"/>
                  </a:cubicBezTo>
                  <a:cubicBezTo>
                    <a:pt x="6001" y="1002"/>
                    <a:pt x="5039" y="0"/>
                    <a:pt x="4000" y="57"/>
                  </a:cubicBezTo>
                  <a:cubicBezTo>
                    <a:pt x="1528" y="28"/>
                    <a:pt x="1089" y="4819"/>
                    <a:pt x="806" y="5077"/>
                  </a:cubicBezTo>
                  <a:cubicBezTo>
                    <a:pt x="745" y="4866"/>
                    <a:pt x="613" y="4710"/>
                    <a:pt x="409" y="5131"/>
                  </a:cubicBezTo>
                  <a:cubicBezTo>
                    <a:pt x="321" y="4957"/>
                    <a:pt x="96" y="4813"/>
                    <a:pt x="0" y="5184"/>
                  </a:cubicBezTo>
                </a:path>
              </a:pathLst>
            </a:custGeom>
            <a:noFill/>
            <a:ln w="12700">
              <a:solidFill>
                <a:srgbClr val="2838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44" name="Freeform 32563"/>
            <p:cNvSpPr>
              <a:spLocks/>
            </p:cNvSpPr>
            <p:nvPr/>
          </p:nvSpPr>
          <p:spPr bwMode="auto">
            <a:xfrm>
              <a:off x="6720011" y="1619250"/>
              <a:ext cx="1649413" cy="1497013"/>
            </a:xfrm>
            <a:custGeom>
              <a:avLst/>
              <a:gdLst>
                <a:gd name="T0" fmla="*/ 2147483647 w 10436"/>
                <a:gd name="T1" fmla="*/ 2147483647 h 10164"/>
                <a:gd name="T2" fmla="*/ 2147483647 w 10436"/>
                <a:gd name="T3" fmla="*/ 2147483647 h 10164"/>
                <a:gd name="T4" fmla="*/ 2147483647 w 10436"/>
                <a:gd name="T5" fmla="*/ 2147483647 h 10164"/>
                <a:gd name="T6" fmla="*/ 2147483647 w 10436"/>
                <a:gd name="T7" fmla="*/ 2147483647 h 10164"/>
                <a:gd name="T8" fmla="*/ 2147483647 w 10436"/>
                <a:gd name="T9" fmla="*/ 0 h 10164"/>
                <a:gd name="T10" fmla="*/ 2147483647 w 10436"/>
                <a:gd name="T11" fmla="*/ 2147483647 h 10164"/>
                <a:gd name="T12" fmla="*/ 0 w 10436"/>
                <a:gd name="T13" fmla="*/ 2147483647 h 10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36"/>
                <a:gd name="T22" fmla="*/ 0 h 10164"/>
                <a:gd name="T23" fmla="*/ 10436 w 10436"/>
                <a:gd name="T24" fmla="*/ 10164 h 10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36" h="10164">
                  <a:moveTo>
                    <a:pt x="10436" y="10077"/>
                  </a:moveTo>
                  <a:cubicBezTo>
                    <a:pt x="10228" y="10046"/>
                    <a:pt x="9598" y="10091"/>
                    <a:pt x="9185" y="10020"/>
                  </a:cubicBezTo>
                  <a:cubicBezTo>
                    <a:pt x="8656" y="9893"/>
                    <a:pt x="8450" y="9861"/>
                    <a:pt x="7915" y="9604"/>
                  </a:cubicBezTo>
                  <a:cubicBezTo>
                    <a:pt x="7643" y="9369"/>
                    <a:pt x="7066" y="8225"/>
                    <a:pt x="6737" y="7380"/>
                  </a:cubicBezTo>
                  <a:cubicBezTo>
                    <a:pt x="6401" y="6507"/>
                    <a:pt x="6521" y="270"/>
                    <a:pt x="6193" y="0"/>
                  </a:cubicBezTo>
                  <a:cubicBezTo>
                    <a:pt x="5672" y="343"/>
                    <a:pt x="5397" y="8642"/>
                    <a:pt x="4042" y="9700"/>
                  </a:cubicBezTo>
                  <a:cubicBezTo>
                    <a:pt x="3422" y="10164"/>
                    <a:pt x="1218" y="9952"/>
                    <a:pt x="0" y="10078"/>
                  </a:cubicBezTo>
                </a:path>
              </a:pathLst>
            </a:custGeom>
            <a:noFill/>
            <a:ln w="12700">
              <a:solidFill>
                <a:srgbClr val="05683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cxnSp>
          <p:nvCxnSpPr>
            <p:cNvPr id="445" name="Gerade Verbindung 11"/>
            <p:cNvCxnSpPr>
              <a:cxnSpLocks noChangeShapeType="1"/>
              <a:endCxn id="406" idx="1"/>
            </p:cNvCxnSpPr>
            <p:nvPr/>
          </p:nvCxnSpPr>
          <p:spPr bwMode="auto">
            <a:xfrm flipV="1">
              <a:off x="7758309" y="1461245"/>
              <a:ext cx="225570" cy="214944"/>
            </a:xfrm>
            <a:prstGeom prst="line">
              <a:avLst/>
            </a:prstGeom>
            <a:noFill/>
            <a:ln w="9525" algn="ctr">
              <a:solidFill>
                <a:srgbClr val="05683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6" name="Freeform 32563"/>
            <p:cNvSpPr>
              <a:spLocks/>
            </p:cNvSpPr>
            <p:nvPr/>
          </p:nvSpPr>
          <p:spPr bwMode="auto">
            <a:xfrm>
              <a:off x="7275636" y="3079750"/>
              <a:ext cx="552450" cy="20637"/>
            </a:xfrm>
            <a:custGeom>
              <a:avLst/>
              <a:gdLst>
                <a:gd name="T0" fmla="*/ 2147483647 w 10168"/>
                <a:gd name="T1" fmla="*/ 53196309 h 10000"/>
                <a:gd name="T2" fmla="*/ 2147483647 w 10168"/>
                <a:gd name="T3" fmla="*/ 0 h 10000"/>
                <a:gd name="T4" fmla="*/ 0 w 10168"/>
                <a:gd name="T5" fmla="*/ 58202483 h 10000"/>
                <a:gd name="T6" fmla="*/ 0 60000 65536"/>
                <a:gd name="T7" fmla="*/ 0 60000 65536"/>
                <a:gd name="T8" fmla="*/ 0 60000 65536"/>
                <a:gd name="T9" fmla="*/ 0 w 10168"/>
                <a:gd name="T10" fmla="*/ 0 h 10000"/>
                <a:gd name="T11" fmla="*/ 10168 w 10168"/>
                <a:gd name="T12" fmla="*/ 10000 h 1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68" h="10000">
                  <a:moveTo>
                    <a:pt x="10168" y="9140"/>
                  </a:moveTo>
                  <a:cubicBezTo>
                    <a:pt x="8036" y="8670"/>
                    <a:pt x="6985" y="0"/>
                    <a:pt x="5319" y="0"/>
                  </a:cubicBezTo>
                  <a:cubicBezTo>
                    <a:pt x="2684" y="1422"/>
                    <a:pt x="2602" y="9241"/>
                    <a:pt x="0" y="10000"/>
                  </a:cubicBezTo>
                </a:path>
              </a:pathLst>
            </a:custGeom>
            <a:noFill/>
            <a:ln w="12700">
              <a:solidFill>
                <a:srgbClr val="991F2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47" name="Rectangle 12183"/>
            <p:cNvSpPr>
              <a:spLocks noChangeArrowheads="1"/>
            </p:cNvSpPr>
            <p:nvPr/>
          </p:nvSpPr>
          <p:spPr bwMode="auto">
            <a:xfrm>
              <a:off x="8447211" y="2030413"/>
              <a:ext cx="125413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70</a:t>
              </a:r>
            </a:p>
          </p:txBody>
        </p:sp>
        <p:sp>
          <p:nvSpPr>
            <p:cNvPr id="448" name="Rectangle 12185"/>
            <p:cNvSpPr>
              <a:spLocks noChangeArrowheads="1"/>
            </p:cNvSpPr>
            <p:nvPr/>
          </p:nvSpPr>
          <p:spPr bwMode="auto">
            <a:xfrm>
              <a:off x="8447211" y="1593850"/>
              <a:ext cx="19050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100</a:t>
              </a:r>
            </a:p>
          </p:txBody>
        </p:sp>
        <p:sp>
          <p:nvSpPr>
            <p:cNvPr id="449" name="Rectangle 12176"/>
            <p:cNvSpPr>
              <a:spLocks noChangeArrowheads="1"/>
            </p:cNvSpPr>
            <p:nvPr/>
          </p:nvSpPr>
          <p:spPr bwMode="auto">
            <a:xfrm>
              <a:off x="8447211" y="3059113"/>
              <a:ext cx="6508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</a:t>
              </a:r>
            </a:p>
          </p:txBody>
        </p:sp>
        <p:sp>
          <p:nvSpPr>
            <p:cNvPr id="450" name="Rectangle 12177"/>
            <p:cNvSpPr>
              <a:spLocks noChangeArrowheads="1"/>
            </p:cNvSpPr>
            <p:nvPr/>
          </p:nvSpPr>
          <p:spPr bwMode="auto">
            <a:xfrm>
              <a:off x="8447211" y="2909888"/>
              <a:ext cx="12858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10</a:t>
              </a:r>
            </a:p>
          </p:txBody>
        </p:sp>
        <p:sp>
          <p:nvSpPr>
            <p:cNvPr id="451" name="Rectangle 12178"/>
            <p:cNvSpPr>
              <a:spLocks noChangeArrowheads="1"/>
            </p:cNvSpPr>
            <p:nvPr/>
          </p:nvSpPr>
          <p:spPr bwMode="auto">
            <a:xfrm>
              <a:off x="8447211" y="2763838"/>
              <a:ext cx="12858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20</a:t>
              </a:r>
            </a:p>
          </p:txBody>
        </p:sp>
        <p:sp>
          <p:nvSpPr>
            <p:cNvPr id="452" name="Rectangle 12179"/>
            <p:cNvSpPr>
              <a:spLocks noChangeArrowheads="1"/>
            </p:cNvSpPr>
            <p:nvPr/>
          </p:nvSpPr>
          <p:spPr bwMode="auto">
            <a:xfrm>
              <a:off x="8447211" y="2617788"/>
              <a:ext cx="128588" cy="8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30</a:t>
              </a:r>
            </a:p>
          </p:txBody>
        </p:sp>
        <p:sp>
          <p:nvSpPr>
            <p:cNvPr id="453" name="Rectangle 12180"/>
            <p:cNvSpPr>
              <a:spLocks noChangeArrowheads="1"/>
            </p:cNvSpPr>
            <p:nvPr/>
          </p:nvSpPr>
          <p:spPr bwMode="auto">
            <a:xfrm>
              <a:off x="8447211" y="2471738"/>
              <a:ext cx="128588" cy="8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40</a:t>
              </a:r>
            </a:p>
          </p:txBody>
        </p:sp>
        <p:sp>
          <p:nvSpPr>
            <p:cNvPr id="454" name="Rectangle 12181"/>
            <p:cNvSpPr>
              <a:spLocks noChangeArrowheads="1"/>
            </p:cNvSpPr>
            <p:nvPr/>
          </p:nvSpPr>
          <p:spPr bwMode="auto">
            <a:xfrm>
              <a:off x="8447211" y="2325688"/>
              <a:ext cx="12858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50</a:t>
              </a:r>
            </a:p>
          </p:txBody>
        </p:sp>
        <p:sp>
          <p:nvSpPr>
            <p:cNvPr id="455" name="Rectangle 12182"/>
            <p:cNvSpPr>
              <a:spLocks noChangeArrowheads="1"/>
            </p:cNvSpPr>
            <p:nvPr/>
          </p:nvSpPr>
          <p:spPr bwMode="auto">
            <a:xfrm>
              <a:off x="8447211" y="2179638"/>
              <a:ext cx="12858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60</a:t>
              </a:r>
            </a:p>
          </p:txBody>
        </p:sp>
        <p:sp>
          <p:nvSpPr>
            <p:cNvPr id="456" name="Rectangle 12184"/>
            <p:cNvSpPr>
              <a:spLocks noChangeArrowheads="1"/>
            </p:cNvSpPr>
            <p:nvPr/>
          </p:nvSpPr>
          <p:spPr bwMode="auto">
            <a:xfrm>
              <a:off x="8447211" y="1884363"/>
              <a:ext cx="125413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80</a:t>
              </a:r>
            </a:p>
          </p:txBody>
        </p:sp>
        <p:sp>
          <p:nvSpPr>
            <p:cNvPr id="457" name="Rectangle 12185"/>
            <p:cNvSpPr>
              <a:spLocks noChangeArrowheads="1"/>
            </p:cNvSpPr>
            <p:nvPr/>
          </p:nvSpPr>
          <p:spPr bwMode="auto">
            <a:xfrm>
              <a:off x="8447211" y="1733550"/>
              <a:ext cx="125413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90</a:t>
              </a:r>
            </a:p>
          </p:txBody>
        </p:sp>
        <p:sp>
          <p:nvSpPr>
            <p:cNvPr id="460" name="Rectangle 3850"/>
            <p:cNvSpPr>
              <a:spLocks noChangeArrowheads="1"/>
            </p:cNvSpPr>
            <p:nvPr/>
          </p:nvSpPr>
          <p:spPr bwMode="auto">
            <a:xfrm>
              <a:off x="5005511" y="1301750"/>
              <a:ext cx="596900" cy="252413"/>
            </a:xfrm>
            <a:prstGeom prst="rect">
              <a:avLst/>
            </a:prstGeom>
            <a:solidFill>
              <a:srgbClr val="CD8221"/>
            </a:solidFill>
            <a:ln w="6350">
              <a:noFill/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>
                  <a:solidFill>
                    <a:srgbClr val="FFFFFF"/>
                  </a:solidFill>
                  <a:latin typeface="Arial"/>
                </a:rPr>
                <a:t>Sonnen-</a:t>
              </a:r>
              <a:br>
                <a:rPr lang="de-DE" sz="800" kern="0">
                  <a:solidFill>
                    <a:srgbClr val="FFFFFF"/>
                  </a:solidFill>
                  <a:latin typeface="Arial"/>
                </a:rPr>
              </a:br>
              <a:r>
                <a:rPr lang="de-DE" sz="800" kern="0">
                  <a:solidFill>
                    <a:srgbClr val="FFFFFF"/>
                  </a:solidFill>
                  <a:latin typeface="Arial"/>
                </a:rPr>
                <a:t>spektrum</a:t>
              </a:r>
              <a:endParaRPr lang="de-DE" sz="800" kern="0">
                <a:solidFill>
                  <a:srgbClr val="FFFFFF"/>
                </a:solidFill>
                <a:latin typeface="Arial"/>
                <a:sym typeface="Symbol" pitchFamily="18" charset="2"/>
              </a:endParaRPr>
            </a:p>
          </p:txBody>
        </p:sp>
        <p:grpSp>
          <p:nvGrpSpPr>
            <p:cNvPr id="461" name="Gruppieren 32"/>
            <p:cNvGrpSpPr>
              <a:grpSpLocks/>
            </p:cNvGrpSpPr>
            <p:nvPr/>
          </p:nvGrpSpPr>
          <p:grpSpPr bwMode="auto">
            <a:xfrm>
              <a:off x="5216950" y="3290452"/>
              <a:ext cx="1817327" cy="133377"/>
              <a:chOff x="907864" y="3256613"/>
              <a:chExt cx="1817997" cy="133065"/>
            </a:xfrm>
          </p:grpSpPr>
          <p:sp>
            <p:nvSpPr>
              <p:cNvPr id="475" name="Textfeld 46"/>
              <p:cNvSpPr txBox="1">
                <a:spLocks noChangeArrowheads="1"/>
              </p:cNvSpPr>
              <p:nvPr/>
            </p:nvSpPr>
            <p:spPr bwMode="auto">
              <a:xfrm>
                <a:off x="1638943" y="3262824"/>
                <a:ext cx="360738" cy="122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800">
                    <a:latin typeface="Arial" charset="0"/>
                  </a:rPr>
                  <a:t>sichtbar</a:t>
                </a:r>
                <a:endParaRPr lang="de-DE" altLang="de-DE" sz="800">
                  <a:latin typeface="Arial" charset="0"/>
                </a:endParaRPr>
              </a:p>
            </p:txBody>
          </p:sp>
          <p:sp>
            <p:nvSpPr>
              <p:cNvPr id="476" name="Textfeld 46"/>
              <p:cNvSpPr txBox="1">
                <a:spLocks noChangeArrowheads="1"/>
              </p:cNvSpPr>
              <p:nvPr/>
            </p:nvSpPr>
            <p:spPr bwMode="auto">
              <a:xfrm>
                <a:off x="2498096" y="3262824"/>
                <a:ext cx="102609" cy="122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800">
                    <a:latin typeface="Arial" charset="0"/>
                  </a:rPr>
                  <a:t>IR</a:t>
                </a:r>
                <a:endParaRPr lang="de-DE" altLang="de-DE" sz="800">
                  <a:latin typeface="Arial" charset="0"/>
                </a:endParaRPr>
              </a:p>
            </p:txBody>
          </p:sp>
          <p:sp>
            <p:nvSpPr>
              <p:cNvPr id="477" name="Textfeld 46"/>
              <p:cNvSpPr txBox="1">
                <a:spLocks noChangeArrowheads="1"/>
              </p:cNvSpPr>
              <p:nvPr/>
            </p:nvSpPr>
            <p:spPr bwMode="auto">
              <a:xfrm>
                <a:off x="1076956" y="3262824"/>
                <a:ext cx="142692" cy="12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800">
                    <a:latin typeface="Arial" charset="0"/>
                  </a:rPr>
                  <a:t>UV</a:t>
                </a:r>
                <a:endParaRPr lang="de-DE" altLang="de-DE" sz="800">
                  <a:latin typeface="Arial" charset="0"/>
                </a:endParaRPr>
              </a:p>
            </p:txBody>
          </p:sp>
          <p:cxnSp>
            <p:nvCxnSpPr>
              <p:cNvPr id="478" name="Gerade Verbindung 477"/>
              <p:cNvCxnSpPr/>
              <p:nvPr/>
            </p:nvCxnSpPr>
            <p:spPr bwMode="auto">
              <a:xfrm flipH="1">
                <a:off x="2619519" y="3323567"/>
                <a:ext cx="10640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triangle" w="sm" len="med"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Gerade Verbindung 478"/>
              <p:cNvCxnSpPr/>
              <p:nvPr/>
            </p:nvCxnSpPr>
            <p:spPr bwMode="auto">
              <a:xfrm>
                <a:off x="907563" y="3323567"/>
                <a:ext cx="136575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triangle" w="sm" len="med"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0" name="Gruppieren 28"/>
              <p:cNvGrpSpPr>
                <a:grpSpLocks/>
              </p:cNvGrpSpPr>
              <p:nvPr/>
            </p:nvGrpSpPr>
            <p:grpSpPr bwMode="auto">
              <a:xfrm>
                <a:off x="1237392" y="3256613"/>
                <a:ext cx="114302" cy="133065"/>
                <a:chOff x="1247253" y="3259931"/>
                <a:chExt cx="114302" cy="133065"/>
              </a:xfrm>
            </p:grpSpPr>
            <p:cxnSp>
              <p:nvCxnSpPr>
                <p:cNvPr id="484" name="Gerade Verbindung 483"/>
                <p:cNvCxnSpPr/>
                <p:nvPr/>
              </p:nvCxnSpPr>
              <p:spPr bwMode="auto">
                <a:xfrm flipV="1">
                  <a:off x="1304916" y="3260366"/>
                  <a:ext cx="0" cy="13303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Gerade Verbindung 484"/>
                <p:cNvCxnSpPr/>
                <p:nvPr/>
              </p:nvCxnSpPr>
              <p:spPr bwMode="auto">
                <a:xfrm flipH="1">
                  <a:off x="1247745" y="3326885"/>
                  <a:ext cx="114342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1" name="Gruppieren 29"/>
              <p:cNvGrpSpPr>
                <a:grpSpLocks/>
              </p:cNvGrpSpPr>
              <p:nvPr/>
            </p:nvGrpSpPr>
            <p:grpSpPr bwMode="auto">
              <a:xfrm>
                <a:off x="2346648" y="3256613"/>
                <a:ext cx="114302" cy="133065"/>
                <a:chOff x="1767570" y="3259931"/>
                <a:chExt cx="114302" cy="133065"/>
              </a:xfrm>
            </p:grpSpPr>
            <p:cxnSp>
              <p:nvCxnSpPr>
                <p:cNvPr id="482" name="Gerade Verbindung 481"/>
                <p:cNvCxnSpPr/>
                <p:nvPr/>
              </p:nvCxnSpPr>
              <p:spPr bwMode="auto">
                <a:xfrm flipV="1">
                  <a:off x="1824461" y="3260366"/>
                  <a:ext cx="0" cy="13303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Gerade Verbindung 482"/>
                <p:cNvCxnSpPr/>
                <p:nvPr/>
              </p:nvCxnSpPr>
              <p:spPr bwMode="auto">
                <a:xfrm flipH="1">
                  <a:off x="1767290" y="3326885"/>
                  <a:ext cx="114342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62" name="Gerade Verbindung 11"/>
            <p:cNvCxnSpPr>
              <a:cxnSpLocks noChangeShapeType="1"/>
              <a:endCxn id="460" idx="3"/>
            </p:cNvCxnSpPr>
            <p:nvPr/>
          </p:nvCxnSpPr>
          <p:spPr bwMode="auto">
            <a:xfrm flipH="1" flipV="1">
              <a:off x="5602694" y="1427776"/>
              <a:ext cx="225833" cy="234147"/>
            </a:xfrm>
            <a:prstGeom prst="line">
              <a:avLst/>
            </a:prstGeom>
            <a:noFill/>
            <a:ln w="9525" algn="ctr">
              <a:solidFill>
                <a:srgbClr val="CD82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4" name="Rectangle 3850"/>
            <p:cNvSpPr>
              <a:spLocks noChangeArrowheads="1"/>
            </p:cNvSpPr>
            <p:nvPr/>
          </p:nvSpPr>
          <p:spPr bwMode="auto">
            <a:xfrm>
              <a:off x="5777036" y="2346325"/>
              <a:ext cx="920750" cy="3175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36000" tIns="36000" rIns="36000" bIns="36000" anchor="ctr" anchorCtr="1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>
                  <a:solidFill>
                    <a:srgbClr val="FF0000"/>
                  </a:solidFill>
                  <a:latin typeface="Arial"/>
                </a:rPr>
                <a:t>Sperrbereich Tageslichtfilter</a:t>
              </a:r>
              <a:endParaRPr lang="de-DE" sz="800" kern="0">
                <a:solidFill>
                  <a:srgbClr val="FF0000"/>
                </a:solidFill>
                <a:latin typeface="Arial"/>
                <a:sym typeface="Symbol" pitchFamily="18" charset="2"/>
              </a:endParaRPr>
            </a:p>
          </p:txBody>
        </p:sp>
        <p:grpSp>
          <p:nvGrpSpPr>
            <p:cNvPr id="466" name="Gruppieren 2"/>
            <p:cNvGrpSpPr>
              <a:grpSpLocks/>
            </p:cNvGrpSpPr>
            <p:nvPr/>
          </p:nvGrpSpPr>
          <p:grpSpPr bwMode="auto">
            <a:xfrm>
              <a:off x="5337576" y="1628717"/>
              <a:ext cx="1511001" cy="1477694"/>
              <a:chOff x="3062288" y="3863976"/>
              <a:chExt cx="1511301" cy="1477962"/>
            </a:xfrm>
          </p:grpSpPr>
          <p:cxnSp>
            <p:nvCxnSpPr>
              <p:cNvPr id="469" name="Gerade Verbindung 468"/>
              <p:cNvCxnSpPr/>
              <p:nvPr/>
            </p:nvCxnSpPr>
            <p:spPr bwMode="auto">
              <a:xfrm>
                <a:off x="3062011" y="5340677"/>
                <a:ext cx="150842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Gerade Verbindung 469"/>
              <p:cNvCxnSpPr/>
              <p:nvPr/>
            </p:nvCxnSpPr>
            <p:spPr bwMode="auto">
              <a:xfrm flipV="1">
                <a:off x="4573611" y="3864034"/>
                <a:ext cx="0" cy="147823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uppieren 29"/>
          <p:cNvGrpSpPr/>
          <p:nvPr/>
        </p:nvGrpSpPr>
        <p:grpSpPr>
          <a:xfrm>
            <a:off x="6156176" y="1115557"/>
            <a:ext cx="833461" cy="360173"/>
            <a:chOff x="6156176" y="1301750"/>
            <a:chExt cx="833461" cy="360173"/>
          </a:xfrm>
        </p:grpSpPr>
        <p:sp>
          <p:nvSpPr>
            <p:cNvPr id="467" name="Rectangle 3850"/>
            <p:cNvSpPr>
              <a:spLocks noChangeArrowheads="1"/>
            </p:cNvSpPr>
            <p:nvPr/>
          </p:nvSpPr>
          <p:spPr bwMode="auto">
            <a:xfrm>
              <a:off x="6156176" y="1301750"/>
              <a:ext cx="596900" cy="252413"/>
            </a:xfrm>
            <a:prstGeom prst="rect">
              <a:avLst/>
            </a:prstGeom>
            <a:solidFill>
              <a:srgbClr val="FF00FF"/>
            </a:solidFill>
            <a:ln w="6350">
              <a:noFill/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 smtClean="0">
                  <a:solidFill>
                    <a:srgbClr val="FFFFFF"/>
                  </a:solidFill>
                  <a:latin typeface="Arial"/>
                </a:rPr>
                <a:t>IR-Kantenfilter</a:t>
              </a:r>
              <a:endParaRPr lang="de-DE" sz="800" kern="0">
                <a:solidFill>
                  <a:srgbClr val="FFFFFF"/>
                </a:solidFill>
                <a:latin typeface="Arial"/>
                <a:sym typeface="Symbol" pitchFamily="18" charset="2"/>
              </a:endParaRPr>
            </a:p>
          </p:txBody>
        </p:sp>
        <p:cxnSp>
          <p:nvCxnSpPr>
            <p:cNvPr id="468" name="Gerade Verbindung 11"/>
            <p:cNvCxnSpPr>
              <a:cxnSpLocks noChangeShapeType="1"/>
            </p:cNvCxnSpPr>
            <p:nvPr/>
          </p:nvCxnSpPr>
          <p:spPr bwMode="auto">
            <a:xfrm flipH="1" flipV="1">
              <a:off x="6763804" y="1427776"/>
              <a:ext cx="225833" cy="234147"/>
            </a:xfrm>
            <a:prstGeom prst="line">
              <a:avLst/>
            </a:prstGeom>
            <a:noFill/>
            <a:ln w="9525" algn="ctr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3" name="Gruppieren 462"/>
          <p:cNvGrpSpPr/>
          <p:nvPr/>
        </p:nvGrpSpPr>
        <p:grpSpPr>
          <a:xfrm>
            <a:off x="6770907" y="1434645"/>
            <a:ext cx="285531" cy="1495425"/>
            <a:chOff x="6140887" y="4211932"/>
            <a:chExt cx="819150" cy="1495425"/>
          </a:xfrm>
        </p:grpSpPr>
        <p:sp>
          <p:nvSpPr>
            <p:cNvPr id="471" name="Rechteck 470"/>
            <p:cNvSpPr/>
            <p:nvPr/>
          </p:nvSpPr>
          <p:spPr bwMode="auto">
            <a:xfrm>
              <a:off x="6140887" y="4211932"/>
              <a:ext cx="819150" cy="1495425"/>
            </a:xfrm>
            <a:prstGeom prst="rect">
              <a:avLst/>
            </a:prstGeom>
            <a:solidFill>
              <a:srgbClr val="FF00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472" name="Gruppieren 599"/>
            <p:cNvGrpSpPr>
              <a:grpSpLocks/>
            </p:cNvGrpSpPr>
            <p:nvPr/>
          </p:nvGrpSpPr>
          <p:grpSpPr bwMode="auto">
            <a:xfrm>
              <a:off x="6140887" y="4219854"/>
              <a:ext cx="817563" cy="1477978"/>
              <a:chOff x="3753757" y="3863792"/>
              <a:chExt cx="817848" cy="1478247"/>
            </a:xfrm>
          </p:grpSpPr>
          <p:cxnSp>
            <p:nvCxnSpPr>
              <p:cNvPr id="473" name="Gerade Verbindung 472"/>
              <p:cNvCxnSpPr/>
              <p:nvPr/>
            </p:nvCxnSpPr>
            <p:spPr>
              <a:xfrm>
                <a:off x="3753757" y="5340451"/>
                <a:ext cx="816260" cy="0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Gerade Verbindung 473"/>
              <p:cNvCxnSpPr/>
              <p:nvPr/>
            </p:nvCxnSpPr>
            <p:spPr>
              <a:xfrm flipV="1">
                <a:off x="4571605" y="3863792"/>
                <a:ext cx="0" cy="1478247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6" name="Gruppieren 115"/>
          <p:cNvGrpSpPr/>
          <p:nvPr/>
        </p:nvGrpSpPr>
        <p:grpSpPr>
          <a:xfrm>
            <a:off x="6768244" y="1434645"/>
            <a:ext cx="354325" cy="1495425"/>
            <a:chOff x="6140887" y="4211932"/>
            <a:chExt cx="819150" cy="1495425"/>
          </a:xfrm>
        </p:grpSpPr>
        <p:sp>
          <p:nvSpPr>
            <p:cNvPr id="117" name="Rechteck 116"/>
            <p:cNvSpPr/>
            <p:nvPr/>
          </p:nvSpPr>
          <p:spPr bwMode="auto">
            <a:xfrm>
              <a:off x="6140887" y="4211932"/>
              <a:ext cx="819150" cy="1495425"/>
            </a:xfrm>
            <a:prstGeom prst="rect">
              <a:avLst/>
            </a:prstGeom>
            <a:solidFill>
              <a:srgbClr val="FF00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118" name="Gruppieren 599"/>
            <p:cNvGrpSpPr>
              <a:grpSpLocks/>
            </p:cNvGrpSpPr>
            <p:nvPr/>
          </p:nvGrpSpPr>
          <p:grpSpPr bwMode="auto">
            <a:xfrm>
              <a:off x="6140887" y="4219854"/>
              <a:ext cx="817563" cy="1477978"/>
              <a:chOff x="3753757" y="3863792"/>
              <a:chExt cx="817848" cy="1478247"/>
            </a:xfrm>
          </p:grpSpPr>
          <p:cxnSp>
            <p:nvCxnSpPr>
              <p:cNvPr id="119" name="Gerade Verbindung 118"/>
              <p:cNvCxnSpPr/>
              <p:nvPr/>
            </p:nvCxnSpPr>
            <p:spPr>
              <a:xfrm>
                <a:off x="3753757" y="5340451"/>
                <a:ext cx="816260" cy="0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 Verbindung 119"/>
              <p:cNvCxnSpPr/>
              <p:nvPr/>
            </p:nvCxnSpPr>
            <p:spPr>
              <a:xfrm flipV="1">
                <a:off x="4571605" y="3863792"/>
                <a:ext cx="0" cy="1478247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4" name="Gruppieren 123"/>
          <p:cNvGrpSpPr/>
          <p:nvPr/>
        </p:nvGrpSpPr>
        <p:grpSpPr>
          <a:xfrm>
            <a:off x="6767110" y="1434645"/>
            <a:ext cx="438233" cy="1495425"/>
            <a:chOff x="6140887" y="4211932"/>
            <a:chExt cx="819150" cy="1495425"/>
          </a:xfrm>
        </p:grpSpPr>
        <p:sp>
          <p:nvSpPr>
            <p:cNvPr id="125" name="Rechteck 124"/>
            <p:cNvSpPr/>
            <p:nvPr/>
          </p:nvSpPr>
          <p:spPr bwMode="auto">
            <a:xfrm>
              <a:off x="6140887" y="4211932"/>
              <a:ext cx="819150" cy="1495425"/>
            </a:xfrm>
            <a:prstGeom prst="rect">
              <a:avLst/>
            </a:prstGeom>
            <a:solidFill>
              <a:srgbClr val="FF00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126" name="Gruppieren 599"/>
            <p:cNvGrpSpPr>
              <a:grpSpLocks/>
            </p:cNvGrpSpPr>
            <p:nvPr/>
          </p:nvGrpSpPr>
          <p:grpSpPr bwMode="auto">
            <a:xfrm>
              <a:off x="6140887" y="4219854"/>
              <a:ext cx="817563" cy="1477978"/>
              <a:chOff x="3753757" y="3863792"/>
              <a:chExt cx="817848" cy="1478247"/>
            </a:xfrm>
          </p:grpSpPr>
          <p:cxnSp>
            <p:nvCxnSpPr>
              <p:cNvPr id="127" name="Gerade Verbindung 126"/>
              <p:cNvCxnSpPr/>
              <p:nvPr/>
            </p:nvCxnSpPr>
            <p:spPr>
              <a:xfrm>
                <a:off x="3753757" y="5340451"/>
                <a:ext cx="816260" cy="0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 Verbindung 127"/>
              <p:cNvCxnSpPr/>
              <p:nvPr/>
            </p:nvCxnSpPr>
            <p:spPr>
              <a:xfrm flipV="1">
                <a:off x="4571605" y="3863792"/>
                <a:ext cx="0" cy="1478247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uppieren 128"/>
          <p:cNvGrpSpPr/>
          <p:nvPr/>
        </p:nvGrpSpPr>
        <p:grpSpPr>
          <a:xfrm>
            <a:off x="6766136" y="1433057"/>
            <a:ext cx="503783" cy="1495425"/>
            <a:chOff x="6140887" y="4211932"/>
            <a:chExt cx="819150" cy="1495425"/>
          </a:xfrm>
        </p:grpSpPr>
        <p:sp>
          <p:nvSpPr>
            <p:cNvPr id="130" name="Rechteck 129"/>
            <p:cNvSpPr/>
            <p:nvPr/>
          </p:nvSpPr>
          <p:spPr bwMode="auto">
            <a:xfrm>
              <a:off x="6140887" y="4211932"/>
              <a:ext cx="819150" cy="1495425"/>
            </a:xfrm>
            <a:prstGeom prst="rect">
              <a:avLst/>
            </a:prstGeom>
            <a:solidFill>
              <a:srgbClr val="FF00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131" name="Gruppieren 599"/>
            <p:cNvGrpSpPr>
              <a:grpSpLocks/>
            </p:cNvGrpSpPr>
            <p:nvPr/>
          </p:nvGrpSpPr>
          <p:grpSpPr bwMode="auto">
            <a:xfrm>
              <a:off x="6140887" y="4219854"/>
              <a:ext cx="817563" cy="1477978"/>
              <a:chOff x="3753757" y="3863792"/>
              <a:chExt cx="817848" cy="1478247"/>
            </a:xfrm>
          </p:grpSpPr>
          <p:cxnSp>
            <p:nvCxnSpPr>
              <p:cNvPr id="132" name="Gerade Verbindung 131"/>
              <p:cNvCxnSpPr/>
              <p:nvPr/>
            </p:nvCxnSpPr>
            <p:spPr>
              <a:xfrm>
                <a:off x="3753757" y="5340451"/>
                <a:ext cx="816260" cy="0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 Verbindung 132"/>
              <p:cNvCxnSpPr/>
              <p:nvPr/>
            </p:nvCxnSpPr>
            <p:spPr>
              <a:xfrm flipV="1">
                <a:off x="4571605" y="3863792"/>
                <a:ext cx="0" cy="1478247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uppieren 133"/>
          <p:cNvGrpSpPr/>
          <p:nvPr/>
        </p:nvGrpSpPr>
        <p:grpSpPr>
          <a:xfrm>
            <a:off x="6767954" y="1432357"/>
            <a:ext cx="643289" cy="1495425"/>
            <a:chOff x="6140887" y="4211932"/>
            <a:chExt cx="819150" cy="1495425"/>
          </a:xfrm>
        </p:grpSpPr>
        <p:sp>
          <p:nvSpPr>
            <p:cNvPr id="135" name="Rechteck 134"/>
            <p:cNvSpPr/>
            <p:nvPr/>
          </p:nvSpPr>
          <p:spPr bwMode="auto">
            <a:xfrm>
              <a:off x="6140887" y="4211932"/>
              <a:ext cx="819150" cy="1495425"/>
            </a:xfrm>
            <a:prstGeom prst="rect">
              <a:avLst/>
            </a:prstGeom>
            <a:solidFill>
              <a:srgbClr val="FF00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136" name="Gruppieren 599"/>
            <p:cNvGrpSpPr>
              <a:grpSpLocks/>
            </p:cNvGrpSpPr>
            <p:nvPr/>
          </p:nvGrpSpPr>
          <p:grpSpPr bwMode="auto">
            <a:xfrm>
              <a:off x="6140887" y="4219854"/>
              <a:ext cx="817563" cy="1477978"/>
              <a:chOff x="3753757" y="3863792"/>
              <a:chExt cx="817848" cy="1478247"/>
            </a:xfrm>
          </p:grpSpPr>
          <p:cxnSp>
            <p:nvCxnSpPr>
              <p:cNvPr id="137" name="Gerade Verbindung 136"/>
              <p:cNvCxnSpPr/>
              <p:nvPr/>
            </p:nvCxnSpPr>
            <p:spPr>
              <a:xfrm>
                <a:off x="3753757" y="5340451"/>
                <a:ext cx="816260" cy="0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137"/>
              <p:cNvCxnSpPr/>
              <p:nvPr/>
            </p:nvCxnSpPr>
            <p:spPr>
              <a:xfrm flipV="1">
                <a:off x="4571605" y="3863792"/>
                <a:ext cx="0" cy="1478247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uppieren 138"/>
          <p:cNvGrpSpPr/>
          <p:nvPr/>
        </p:nvGrpSpPr>
        <p:grpSpPr>
          <a:xfrm>
            <a:off x="6768244" y="1433850"/>
            <a:ext cx="570458" cy="1495425"/>
            <a:chOff x="6140887" y="4211932"/>
            <a:chExt cx="819150" cy="1495425"/>
          </a:xfrm>
        </p:grpSpPr>
        <p:sp>
          <p:nvSpPr>
            <p:cNvPr id="140" name="Rechteck 139"/>
            <p:cNvSpPr/>
            <p:nvPr/>
          </p:nvSpPr>
          <p:spPr bwMode="auto">
            <a:xfrm>
              <a:off x="6140887" y="4211932"/>
              <a:ext cx="819150" cy="1495425"/>
            </a:xfrm>
            <a:prstGeom prst="rect">
              <a:avLst/>
            </a:prstGeom>
            <a:solidFill>
              <a:srgbClr val="FF00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141" name="Gruppieren 599"/>
            <p:cNvGrpSpPr>
              <a:grpSpLocks/>
            </p:cNvGrpSpPr>
            <p:nvPr/>
          </p:nvGrpSpPr>
          <p:grpSpPr bwMode="auto">
            <a:xfrm>
              <a:off x="6140887" y="4219854"/>
              <a:ext cx="817563" cy="1477978"/>
              <a:chOff x="3753757" y="3863792"/>
              <a:chExt cx="817848" cy="1478247"/>
            </a:xfrm>
          </p:grpSpPr>
          <p:cxnSp>
            <p:nvCxnSpPr>
              <p:cNvPr id="142" name="Gerade Verbindung 141"/>
              <p:cNvCxnSpPr/>
              <p:nvPr/>
            </p:nvCxnSpPr>
            <p:spPr>
              <a:xfrm>
                <a:off x="3753757" y="5340451"/>
                <a:ext cx="816260" cy="0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Gerade Verbindung 142"/>
              <p:cNvCxnSpPr/>
              <p:nvPr/>
            </p:nvCxnSpPr>
            <p:spPr>
              <a:xfrm flipV="1">
                <a:off x="4571605" y="3863792"/>
                <a:ext cx="0" cy="1478247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4" name="Gruppieren 153"/>
          <p:cNvGrpSpPr/>
          <p:nvPr/>
        </p:nvGrpSpPr>
        <p:grpSpPr>
          <a:xfrm>
            <a:off x="6766136" y="1434645"/>
            <a:ext cx="709170" cy="1495425"/>
            <a:chOff x="6140887" y="4211932"/>
            <a:chExt cx="819150" cy="1495425"/>
          </a:xfrm>
        </p:grpSpPr>
        <p:sp>
          <p:nvSpPr>
            <p:cNvPr id="155" name="Rechteck 154"/>
            <p:cNvSpPr/>
            <p:nvPr/>
          </p:nvSpPr>
          <p:spPr bwMode="auto">
            <a:xfrm>
              <a:off x="6140887" y="4211932"/>
              <a:ext cx="819150" cy="1495425"/>
            </a:xfrm>
            <a:prstGeom prst="rect">
              <a:avLst/>
            </a:prstGeom>
            <a:solidFill>
              <a:srgbClr val="FF00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156" name="Gruppieren 599"/>
            <p:cNvGrpSpPr>
              <a:grpSpLocks/>
            </p:cNvGrpSpPr>
            <p:nvPr/>
          </p:nvGrpSpPr>
          <p:grpSpPr bwMode="auto">
            <a:xfrm>
              <a:off x="6140887" y="4219854"/>
              <a:ext cx="817563" cy="1477978"/>
              <a:chOff x="3753757" y="3863792"/>
              <a:chExt cx="817848" cy="1478247"/>
            </a:xfrm>
          </p:grpSpPr>
          <p:cxnSp>
            <p:nvCxnSpPr>
              <p:cNvPr id="157" name="Gerade Verbindung 156"/>
              <p:cNvCxnSpPr/>
              <p:nvPr/>
            </p:nvCxnSpPr>
            <p:spPr>
              <a:xfrm>
                <a:off x="3753757" y="5340451"/>
                <a:ext cx="816260" cy="0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 Verbindung 157"/>
              <p:cNvCxnSpPr/>
              <p:nvPr/>
            </p:nvCxnSpPr>
            <p:spPr>
              <a:xfrm flipV="1">
                <a:off x="4571605" y="3863792"/>
                <a:ext cx="0" cy="1478247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uppieren 158"/>
          <p:cNvGrpSpPr/>
          <p:nvPr/>
        </p:nvGrpSpPr>
        <p:grpSpPr>
          <a:xfrm>
            <a:off x="6767636" y="1434645"/>
            <a:ext cx="773116" cy="1495425"/>
            <a:chOff x="6138199" y="4211932"/>
            <a:chExt cx="820251" cy="1495425"/>
          </a:xfrm>
        </p:grpSpPr>
        <p:sp>
          <p:nvSpPr>
            <p:cNvPr id="160" name="Rechteck 159"/>
            <p:cNvSpPr/>
            <p:nvPr/>
          </p:nvSpPr>
          <p:spPr bwMode="auto">
            <a:xfrm>
              <a:off x="6138199" y="4211932"/>
              <a:ext cx="819152" cy="1495425"/>
            </a:xfrm>
            <a:prstGeom prst="rect">
              <a:avLst/>
            </a:prstGeom>
            <a:solidFill>
              <a:srgbClr val="FF00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161" name="Gruppieren 599"/>
            <p:cNvGrpSpPr>
              <a:grpSpLocks/>
            </p:cNvGrpSpPr>
            <p:nvPr/>
          </p:nvGrpSpPr>
          <p:grpSpPr bwMode="auto">
            <a:xfrm>
              <a:off x="6140887" y="4219854"/>
              <a:ext cx="817563" cy="1477978"/>
              <a:chOff x="3753757" y="3863792"/>
              <a:chExt cx="817848" cy="1478247"/>
            </a:xfrm>
          </p:grpSpPr>
          <p:cxnSp>
            <p:nvCxnSpPr>
              <p:cNvPr id="162" name="Gerade Verbindung 161"/>
              <p:cNvCxnSpPr/>
              <p:nvPr/>
            </p:nvCxnSpPr>
            <p:spPr>
              <a:xfrm>
                <a:off x="3753757" y="5340451"/>
                <a:ext cx="816260" cy="0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 Verbindung 162"/>
              <p:cNvCxnSpPr/>
              <p:nvPr/>
            </p:nvCxnSpPr>
            <p:spPr>
              <a:xfrm flipV="1">
                <a:off x="4571605" y="3863792"/>
                <a:ext cx="0" cy="1478247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8" name="Gruppieren 457"/>
          <p:cNvGrpSpPr/>
          <p:nvPr/>
        </p:nvGrpSpPr>
        <p:grpSpPr>
          <a:xfrm>
            <a:off x="721123" y="3384073"/>
            <a:ext cx="6198733" cy="3047832"/>
            <a:chOff x="721123" y="3384073"/>
            <a:chExt cx="6198733" cy="3047832"/>
          </a:xfrm>
        </p:grpSpPr>
        <p:sp>
          <p:nvSpPr>
            <p:cNvPr id="497" name="Inhaltsplatzhalter 5"/>
            <p:cNvSpPr txBox="1">
              <a:spLocks/>
            </p:cNvSpPr>
            <p:nvPr/>
          </p:nvSpPr>
          <p:spPr>
            <a:xfrm>
              <a:off x="721123" y="3384073"/>
              <a:ext cx="5049524" cy="365127"/>
            </a:xfrm>
            <a:prstGeom prst="rect">
              <a:avLst/>
            </a:prstGeom>
          </p:spPr>
          <p:txBody>
            <a:bodyPr vert="horz" wrap="none" lIns="0" tIns="43638" rIns="0" bIns="43638" rtlCol="0">
              <a:spAutoFit/>
            </a:bodyPr>
            <a:lstStyle>
              <a:lvl1pPr marL="240524" indent="-240524" algn="l" defTabSz="436381" rtl="0" eaLnBrk="1" latinLnBrk="0" hangingPunct="1">
                <a:lnSpc>
                  <a:spcPct val="100000"/>
                </a:lnSpc>
                <a:spcBef>
                  <a:spcPts val="412"/>
                </a:spcBef>
                <a:spcAft>
                  <a:spcPts val="572"/>
                </a:spcAft>
                <a:buSzPct val="100000"/>
                <a:buFontTx/>
                <a:buBlip>
                  <a:blip r:embed="rId4"/>
                </a:buBlip>
                <a:defRPr sz="2300" b="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1pPr>
              <a:lvl2pPr marL="486000" indent="-234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SzPct val="100000"/>
                <a:buFontTx/>
                <a:buBlip>
                  <a:blip r:embed="rId4"/>
                </a:buBlip>
                <a:defRPr sz="20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2pPr>
              <a:lvl3pPr marL="702000" indent="-198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SzPct val="100000"/>
                <a:buFontTx/>
                <a:buBlip>
                  <a:blip r:embed="rId4"/>
                </a:buBlip>
                <a:defRPr sz="17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3pPr>
              <a:lvl4pPr marL="936000" indent="-21819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Font typeface="Arial"/>
                <a:buChar char="–"/>
                <a:defRPr sz="14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1098000" indent="-144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Font typeface="Arial"/>
                <a:buChar char="»"/>
                <a:defRPr sz="11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400093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36474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72854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09235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800">
                  <a:sym typeface="Symbol"/>
                </a:rPr>
                <a:t> </a:t>
              </a:r>
              <a:r>
                <a:rPr lang="de-DE" sz="1800" smtClean="0"/>
                <a:t>Vergleich bestromtes und unbestromtes Modul</a:t>
              </a:r>
            </a:p>
          </p:txBody>
        </p:sp>
        <p:grpSp>
          <p:nvGrpSpPr>
            <p:cNvPr id="31" name="Gruppieren 30"/>
            <p:cNvGrpSpPr/>
            <p:nvPr/>
          </p:nvGrpSpPr>
          <p:grpSpPr>
            <a:xfrm>
              <a:off x="2251019" y="3838186"/>
              <a:ext cx="4668837" cy="2593719"/>
              <a:chOff x="2251019" y="3838186"/>
              <a:chExt cx="4668837" cy="2593719"/>
            </a:xfrm>
          </p:grpSpPr>
          <p:grpSp>
            <p:nvGrpSpPr>
              <p:cNvPr id="200" name="Gruppieren 1"/>
              <p:cNvGrpSpPr>
                <a:grpSpLocks/>
              </p:cNvGrpSpPr>
              <p:nvPr/>
            </p:nvGrpSpPr>
            <p:grpSpPr bwMode="auto">
              <a:xfrm>
                <a:off x="2251019" y="4149080"/>
                <a:ext cx="4668837" cy="2282825"/>
                <a:chOff x="2455863" y="1088740"/>
                <a:chExt cx="4669308" cy="2283110"/>
              </a:xfrm>
            </p:grpSpPr>
            <p:graphicFrame>
              <p:nvGraphicFramePr>
                <p:cNvPr id="203" name="Diagramm 20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749411292"/>
                    </p:ext>
                  </p:extLst>
                </p:nvPr>
              </p:nvGraphicFramePr>
              <p:xfrm>
                <a:off x="2686655" y="1088740"/>
                <a:ext cx="4438516" cy="216770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298" name="Textfeld 1"/>
                <p:cNvSpPr txBox="1">
                  <a:spLocks noChangeArrowheads="1"/>
                </p:cNvSpPr>
                <p:nvPr/>
              </p:nvSpPr>
              <p:spPr bwMode="auto">
                <a:xfrm>
                  <a:off x="3888079" y="3141042"/>
                  <a:ext cx="2191244" cy="2308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900">
                      <a:latin typeface="Arial" charset="0"/>
                    </a:rPr>
                    <a:t>Kantenwellenlänge des IR-Filters in nm</a:t>
                  </a:r>
                </a:p>
              </p:txBody>
            </p:sp>
            <p:sp>
              <p:nvSpPr>
                <p:cNvPr id="300" name="Textfeld 1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780098" y="1902511"/>
                  <a:ext cx="1582321" cy="230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900">
                      <a:latin typeface="Arial" charset="0"/>
                    </a:rPr>
                    <a:t>Helligkeit (Grauwerte, 8 bit)</a:t>
                  </a:r>
                </a:p>
              </p:txBody>
            </p:sp>
          </p:grpSp>
          <p:sp>
            <p:nvSpPr>
              <p:cNvPr id="164" name="Inhaltsplatzhalter 5"/>
              <p:cNvSpPr txBox="1">
                <a:spLocks/>
              </p:cNvSpPr>
              <p:nvPr/>
            </p:nvSpPr>
            <p:spPr>
              <a:xfrm>
                <a:off x="3635896" y="4034677"/>
                <a:ext cx="2447786" cy="272794"/>
              </a:xfrm>
              <a:prstGeom prst="rect">
                <a:avLst/>
              </a:prstGeom>
            </p:spPr>
            <p:txBody>
              <a:bodyPr vert="horz" wrap="none" lIns="0" tIns="43638" rIns="0" bIns="43638" rtlCol="0">
                <a:spAutoFit/>
              </a:bodyPr>
              <a:lstStyle>
                <a:lvl1pPr marL="240524" indent="-240524" algn="l" defTabSz="436381" rtl="0" eaLnBrk="1" latinLnBrk="0" hangingPunct="1">
                  <a:lnSpc>
                    <a:spcPct val="100000"/>
                  </a:lnSpc>
                  <a:spcBef>
                    <a:spcPts val="412"/>
                  </a:spcBef>
                  <a:spcAft>
                    <a:spcPts val="572"/>
                  </a:spcAft>
                  <a:buSzPct val="100000"/>
                  <a:buFontTx/>
                  <a:buBlip>
                    <a:blip r:embed="rId4"/>
                  </a:buBlip>
                  <a:defRPr sz="2300" b="0" kern="1200">
                    <a:solidFill>
                      <a:schemeClr val="tx2"/>
                    </a:solidFill>
                    <a:latin typeface="Arial"/>
                    <a:ea typeface="+mn-ea"/>
                    <a:cs typeface="Arial"/>
                  </a:defRPr>
                </a:lvl1pPr>
                <a:lvl2pPr marL="486000" indent="-234000" algn="l" defTabSz="436381" rtl="0" eaLnBrk="1" latinLnBrk="0" hangingPunct="1">
                  <a:spcBef>
                    <a:spcPct val="20000"/>
                  </a:spcBef>
                  <a:spcAft>
                    <a:spcPts val="572"/>
                  </a:spcAft>
                  <a:buSzPct val="100000"/>
                  <a:buFontTx/>
                  <a:buBlip>
                    <a:blip r:embed="rId4"/>
                  </a:buBlip>
                  <a:defRPr sz="2000" kern="1200">
                    <a:solidFill>
                      <a:schemeClr val="tx2"/>
                    </a:solidFill>
                    <a:latin typeface="Arial"/>
                    <a:ea typeface="+mn-ea"/>
                    <a:cs typeface="Arial"/>
                  </a:defRPr>
                </a:lvl2pPr>
                <a:lvl3pPr marL="702000" indent="-198000" algn="l" defTabSz="436381" rtl="0" eaLnBrk="1" latinLnBrk="0" hangingPunct="1">
                  <a:spcBef>
                    <a:spcPct val="20000"/>
                  </a:spcBef>
                  <a:spcAft>
                    <a:spcPts val="572"/>
                  </a:spcAft>
                  <a:buSzPct val="100000"/>
                  <a:buFontTx/>
                  <a:buBlip>
                    <a:blip r:embed="rId4"/>
                  </a:buBlip>
                  <a:defRPr sz="1700" kern="1200">
                    <a:solidFill>
                      <a:schemeClr val="tx2"/>
                    </a:solidFill>
                    <a:latin typeface="Arial"/>
                    <a:ea typeface="+mn-ea"/>
                    <a:cs typeface="Arial"/>
                  </a:defRPr>
                </a:lvl3pPr>
                <a:lvl4pPr marL="936000" indent="-218190" algn="l" defTabSz="436381" rtl="0" eaLnBrk="1" latinLnBrk="0" hangingPunct="1">
                  <a:spcBef>
                    <a:spcPct val="20000"/>
                  </a:spcBef>
                  <a:spcAft>
                    <a:spcPts val="572"/>
                  </a:spcAft>
                  <a:buFont typeface="Arial"/>
                  <a:buChar char="–"/>
                  <a:defRPr sz="1400" kern="1200">
                    <a:solidFill>
                      <a:schemeClr val="tx2"/>
                    </a:solidFill>
                    <a:latin typeface="Arial"/>
                    <a:ea typeface="+mn-ea"/>
                    <a:cs typeface="Arial"/>
                  </a:defRPr>
                </a:lvl4pPr>
                <a:lvl5pPr marL="1098000" indent="-144000" algn="l" defTabSz="436381" rtl="0" eaLnBrk="1" latinLnBrk="0" hangingPunct="1">
                  <a:spcBef>
                    <a:spcPct val="20000"/>
                  </a:spcBef>
                  <a:spcAft>
                    <a:spcPts val="572"/>
                  </a:spcAft>
                  <a:buFont typeface="Arial"/>
                  <a:buChar char="»"/>
                  <a:defRPr sz="1100" kern="1200">
                    <a:solidFill>
                      <a:schemeClr val="tx2"/>
                    </a:solidFill>
                    <a:latin typeface="Arial"/>
                    <a:ea typeface="+mn-ea"/>
                    <a:cs typeface="Arial"/>
                  </a:defRPr>
                </a:lvl5pPr>
                <a:lvl6pPr marL="2400093" indent="-218190" algn="l" defTabSz="43638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36474" indent="-218190" algn="l" defTabSz="43638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72854" indent="-218190" algn="l" defTabSz="43638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09235" indent="-218190" algn="l" defTabSz="43638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sz="1200" smtClean="0">
                    <a:solidFill>
                      <a:srgbClr val="C00000"/>
                    </a:solidFill>
                  </a:rPr>
                  <a:t>bestromt (Sonnenlicht und EL-Licht)</a:t>
                </a:r>
              </a:p>
            </p:txBody>
          </p:sp>
          <p:sp>
            <p:nvSpPr>
              <p:cNvPr id="165" name="Inhaltsplatzhalter 5"/>
              <p:cNvSpPr txBox="1">
                <a:spLocks/>
              </p:cNvSpPr>
              <p:nvPr/>
            </p:nvSpPr>
            <p:spPr>
              <a:xfrm>
                <a:off x="3491880" y="3838186"/>
                <a:ext cx="1978106" cy="272794"/>
              </a:xfrm>
              <a:prstGeom prst="rect">
                <a:avLst/>
              </a:prstGeom>
            </p:spPr>
            <p:txBody>
              <a:bodyPr vert="horz" wrap="none" lIns="0" tIns="43638" rIns="0" bIns="43638" rtlCol="0">
                <a:spAutoFit/>
              </a:bodyPr>
              <a:lstStyle>
                <a:lvl1pPr marL="240524" indent="-240524" algn="l" defTabSz="436381" rtl="0" eaLnBrk="1" latinLnBrk="0" hangingPunct="1">
                  <a:lnSpc>
                    <a:spcPct val="100000"/>
                  </a:lnSpc>
                  <a:spcBef>
                    <a:spcPts val="412"/>
                  </a:spcBef>
                  <a:spcAft>
                    <a:spcPts val="572"/>
                  </a:spcAft>
                  <a:buSzPct val="100000"/>
                  <a:buFontTx/>
                  <a:buBlip>
                    <a:blip r:embed="rId4"/>
                  </a:buBlip>
                  <a:defRPr sz="2300" b="0" kern="1200">
                    <a:solidFill>
                      <a:schemeClr val="tx2"/>
                    </a:solidFill>
                    <a:latin typeface="Arial"/>
                    <a:ea typeface="+mn-ea"/>
                    <a:cs typeface="Arial"/>
                  </a:defRPr>
                </a:lvl1pPr>
                <a:lvl2pPr marL="486000" indent="-234000" algn="l" defTabSz="436381" rtl="0" eaLnBrk="1" latinLnBrk="0" hangingPunct="1">
                  <a:spcBef>
                    <a:spcPct val="20000"/>
                  </a:spcBef>
                  <a:spcAft>
                    <a:spcPts val="572"/>
                  </a:spcAft>
                  <a:buSzPct val="100000"/>
                  <a:buFontTx/>
                  <a:buBlip>
                    <a:blip r:embed="rId4"/>
                  </a:buBlip>
                  <a:defRPr sz="2000" kern="1200">
                    <a:solidFill>
                      <a:schemeClr val="tx2"/>
                    </a:solidFill>
                    <a:latin typeface="Arial"/>
                    <a:ea typeface="+mn-ea"/>
                    <a:cs typeface="Arial"/>
                  </a:defRPr>
                </a:lvl2pPr>
                <a:lvl3pPr marL="702000" indent="-198000" algn="l" defTabSz="436381" rtl="0" eaLnBrk="1" latinLnBrk="0" hangingPunct="1">
                  <a:spcBef>
                    <a:spcPct val="20000"/>
                  </a:spcBef>
                  <a:spcAft>
                    <a:spcPts val="572"/>
                  </a:spcAft>
                  <a:buSzPct val="100000"/>
                  <a:buFontTx/>
                  <a:buBlip>
                    <a:blip r:embed="rId4"/>
                  </a:buBlip>
                  <a:defRPr sz="1700" kern="1200">
                    <a:solidFill>
                      <a:schemeClr val="tx2"/>
                    </a:solidFill>
                    <a:latin typeface="Arial"/>
                    <a:ea typeface="+mn-ea"/>
                    <a:cs typeface="Arial"/>
                  </a:defRPr>
                </a:lvl3pPr>
                <a:lvl4pPr marL="936000" indent="-218190" algn="l" defTabSz="436381" rtl="0" eaLnBrk="1" latinLnBrk="0" hangingPunct="1">
                  <a:spcBef>
                    <a:spcPct val="20000"/>
                  </a:spcBef>
                  <a:spcAft>
                    <a:spcPts val="572"/>
                  </a:spcAft>
                  <a:buFont typeface="Arial"/>
                  <a:buChar char="–"/>
                  <a:defRPr sz="1400" kern="1200">
                    <a:solidFill>
                      <a:schemeClr val="tx2"/>
                    </a:solidFill>
                    <a:latin typeface="Arial"/>
                    <a:ea typeface="+mn-ea"/>
                    <a:cs typeface="Arial"/>
                  </a:defRPr>
                </a:lvl4pPr>
                <a:lvl5pPr marL="1098000" indent="-144000" algn="l" defTabSz="436381" rtl="0" eaLnBrk="1" latinLnBrk="0" hangingPunct="1">
                  <a:spcBef>
                    <a:spcPct val="20000"/>
                  </a:spcBef>
                  <a:spcAft>
                    <a:spcPts val="572"/>
                  </a:spcAft>
                  <a:buFont typeface="Arial"/>
                  <a:buChar char="»"/>
                  <a:defRPr sz="1100" kern="1200">
                    <a:solidFill>
                      <a:schemeClr val="tx2"/>
                    </a:solidFill>
                    <a:latin typeface="Arial"/>
                    <a:ea typeface="+mn-ea"/>
                    <a:cs typeface="Arial"/>
                  </a:defRPr>
                </a:lvl5pPr>
                <a:lvl6pPr marL="2400093" indent="-218190" algn="l" defTabSz="43638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36474" indent="-218190" algn="l" defTabSz="43638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72854" indent="-218190" algn="l" defTabSz="43638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09235" indent="-218190" algn="l" defTabSz="43638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sz="1200" smtClean="0">
                    <a:solidFill>
                      <a:srgbClr val="1A3F8F"/>
                    </a:solidFill>
                  </a:rPr>
                  <a:t>unbestromt (nur Sonnenlicht)</a:t>
                </a:r>
              </a:p>
            </p:txBody>
          </p:sp>
          <p:cxnSp>
            <p:nvCxnSpPr>
              <p:cNvPr id="169" name="Gerade Verbindung 11"/>
              <p:cNvCxnSpPr>
                <a:cxnSpLocks noChangeShapeType="1"/>
              </p:cNvCxnSpPr>
              <p:nvPr/>
            </p:nvCxnSpPr>
            <p:spPr bwMode="auto">
              <a:xfrm flipV="1">
                <a:off x="3068662" y="3985260"/>
                <a:ext cx="383198" cy="360311"/>
              </a:xfrm>
              <a:prstGeom prst="line">
                <a:avLst/>
              </a:prstGeom>
              <a:noFill/>
              <a:ln w="12700" algn="ctr">
                <a:solidFill>
                  <a:srgbClr val="1A3F8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3" name="Gerade Verbindung 11"/>
              <p:cNvCxnSpPr>
                <a:cxnSpLocks noChangeShapeType="1"/>
              </p:cNvCxnSpPr>
              <p:nvPr/>
            </p:nvCxnSpPr>
            <p:spPr bwMode="auto">
              <a:xfrm flipV="1">
                <a:off x="3265624" y="4191000"/>
                <a:ext cx="331016" cy="154571"/>
              </a:xfrm>
              <a:prstGeom prst="line">
                <a:avLst/>
              </a:prstGeom>
              <a:noFill/>
              <a:ln w="1270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8" name="Gruppieren 27"/>
          <p:cNvGrpSpPr/>
          <p:nvPr/>
        </p:nvGrpSpPr>
        <p:grpSpPr>
          <a:xfrm>
            <a:off x="5124698" y="4725144"/>
            <a:ext cx="2831678" cy="1618501"/>
            <a:chOff x="5124698" y="4725144"/>
            <a:chExt cx="2831678" cy="1618501"/>
          </a:xfrm>
        </p:grpSpPr>
        <p:sp>
          <p:nvSpPr>
            <p:cNvPr id="23" name="Ellipse 22"/>
            <p:cNvSpPr/>
            <p:nvPr/>
          </p:nvSpPr>
          <p:spPr>
            <a:xfrm>
              <a:off x="5124698" y="5083467"/>
              <a:ext cx="1260178" cy="1260178"/>
            </a:xfrm>
            <a:prstGeom prst="ellipse">
              <a:avLst/>
            </a:prstGeom>
            <a:noFill/>
            <a:ln w="15875" algn="ctr">
              <a:solidFill>
                <a:srgbClr val="05683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8" name="Gerade Verbindung 11"/>
            <p:cNvCxnSpPr>
              <a:cxnSpLocks noChangeShapeType="1"/>
            </p:cNvCxnSpPr>
            <p:nvPr/>
          </p:nvCxnSpPr>
          <p:spPr bwMode="auto">
            <a:xfrm flipV="1">
              <a:off x="6332934" y="4908550"/>
              <a:ext cx="683816" cy="406044"/>
            </a:xfrm>
            <a:prstGeom prst="line">
              <a:avLst/>
            </a:prstGeom>
            <a:noFill/>
            <a:ln w="12700" algn="ctr">
              <a:solidFill>
                <a:srgbClr val="05683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3" name="Inhaltsplatzhalter 5"/>
            <p:cNvSpPr txBox="1">
              <a:spLocks/>
            </p:cNvSpPr>
            <p:nvPr/>
          </p:nvSpPr>
          <p:spPr>
            <a:xfrm>
              <a:off x="7065106" y="4725144"/>
              <a:ext cx="891270" cy="334350"/>
            </a:xfrm>
            <a:prstGeom prst="rect">
              <a:avLst/>
            </a:prstGeom>
          </p:spPr>
          <p:txBody>
            <a:bodyPr vert="horz" wrap="none" lIns="0" tIns="43638" rIns="0" bIns="43638" rtlCol="0">
              <a:spAutoFit/>
            </a:bodyPr>
            <a:lstStyle>
              <a:lvl1pPr marL="240524" indent="-240524" algn="l" defTabSz="436381" rtl="0" eaLnBrk="1" latinLnBrk="0" hangingPunct="1">
                <a:lnSpc>
                  <a:spcPct val="100000"/>
                </a:lnSpc>
                <a:spcBef>
                  <a:spcPts val="412"/>
                </a:spcBef>
                <a:spcAft>
                  <a:spcPts val="572"/>
                </a:spcAft>
                <a:buSzPct val="100000"/>
                <a:buFontTx/>
                <a:buBlip>
                  <a:blip r:embed="rId4"/>
                </a:buBlip>
                <a:defRPr sz="2300" b="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1pPr>
              <a:lvl2pPr marL="486000" indent="-234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SzPct val="100000"/>
                <a:buFontTx/>
                <a:buBlip>
                  <a:blip r:embed="rId4"/>
                </a:buBlip>
                <a:defRPr sz="20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2pPr>
              <a:lvl3pPr marL="702000" indent="-198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SzPct val="100000"/>
                <a:buFontTx/>
                <a:buBlip>
                  <a:blip r:embed="rId4"/>
                </a:buBlip>
                <a:defRPr sz="17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3pPr>
              <a:lvl4pPr marL="936000" indent="-21819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Font typeface="Arial"/>
                <a:buChar char="–"/>
                <a:defRPr sz="14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1098000" indent="-144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Font typeface="Arial"/>
                <a:buChar char="»"/>
                <a:defRPr sz="11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400093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36474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72854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09235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600" kern="0" smtClean="0">
                  <a:solidFill>
                    <a:srgbClr val="056839"/>
                  </a:solidFill>
                  <a:cs typeface="+mn-cs"/>
                </a:rPr>
                <a:t>Optimum!</a:t>
              </a:r>
              <a:endParaRPr lang="de-DE" sz="1600" kern="0">
                <a:solidFill>
                  <a:srgbClr val="056839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93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Optimierung der Technik für Outdoor-EL</a:t>
            </a:r>
          </a:p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4834016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Ergebnis (soeben untergegangene Sonne…)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172" name="Inhaltsplatzhalter 5"/>
          <p:cNvSpPr txBox="1">
            <a:spLocks/>
          </p:cNvSpPr>
          <p:nvPr/>
        </p:nvSpPr>
        <p:spPr>
          <a:xfrm>
            <a:off x="919991" y="2153610"/>
            <a:ext cx="1518941" cy="303572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400" smtClean="0"/>
              <a:t>Nur Tageslichtfilter:</a:t>
            </a:r>
          </a:p>
        </p:txBody>
      </p:sp>
      <p:sp>
        <p:nvSpPr>
          <p:cNvPr id="174" name="Inhaltsplatzhalter 5"/>
          <p:cNvSpPr txBox="1">
            <a:spLocks/>
          </p:cNvSpPr>
          <p:nvPr/>
        </p:nvSpPr>
        <p:spPr>
          <a:xfrm>
            <a:off x="3601685" y="2045889"/>
            <a:ext cx="1819408" cy="519015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smtClean="0"/>
              <a:t>Tageslichtfilter und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smtClean="0"/>
              <a:t>Kantenfilter (1050 nm):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888" y="2652962"/>
            <a:ext cx="8408876" cy="28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Inhaltsplatzhalter 5"/>
          <p:cNvSpPr txBox="1">
            <a:spLocks/>
          </p:cNvSpPr>
          <p:nvPr/>
        </p:nvSpPr>
        <p:spPr>
          <a:xfrm>
            <a:off x="6215906" y="2045889"/>
            <a:ext cx="2335576" cy="519015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smtClean="0"/>
              <a:t>Differenzbild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smtClean="0"/>
              <a:t>(bestromt minus unbestromt):</a:t>
            </a:r>
          </a:p>
        </p:txBody>
      </p:sp>
      <p:sp>
        <p:nvSpPr>
          <p:cNvPr id="176" name="Inhaltsplatzhalter 5"/>
          <p:cNvSpPr txBox="1">
            <a:spLocks/>
          </p:cNvSpPr>
          <p:nvPr/>
        </p:nvSpPr>
        <p:spPr>
          <a:xfrm>
            <a:off x="1773109" y="5764211"/>
            <a:ext cx="609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pPr marL="285750" indent="-193675">
              <a:buFont typeface="Arial" panose="020B0604020202020204" pitchFamily="34" charset="0"/>
              <a:buChar char="•"/>
            </a:pPr>
            <a:r>
              <a:rPr lang="de-DE" sz="1600">
                <a:solidFill>
                  <a:schemeClr val="tx2"/>
                </a:solidFill>
                <a:sym typeface="Symbol"/>
              </a:rPr>
              <a:t>Im vollen Sonnenlicht: bisher keine auswertbaren </a:t>
            </a:r>
            <a:r>
              <a:rPr lang="de-DE" sz="1600" smtClean="0">
                <a:solidFill>
                  <a:schemeClr val="tx2"/>
                </a:solidFill>
                <a:sym typeface="Symbol"/>
              </a:rPr>
              <a:t>Aufnahmen,</a:t>
            </a:r>
            <a:br>
              <a:rPr lang="de-DE" sz="1600" smtClean="0">
                <a:solidFill>
                  <a:schemeClr val="tx2"/>
                </a:solidFill>
                <a:sym typeface="Symbol"/>
              </a:rPr>
            </a:br>
            <a:r>
              <a:rPr lang="de-DE" sz="1600" smtClean="0">
                <a:solidFill>
                  <a:schemeClr val="tx2"/>
                </a:solidFill>
                <a:sym typeface="Symbol"/>
              </a:rPr>
              <a:t>ggf</a:t>
            </a:r>
            <a:r>
              <a:rPr lang="de-DE" sz="1600">
                <a:solidFill>
                  <a:schemeClr val="tx2"/>
                </a:solidFill>
                <a:sym typeface="Symbol"/>
              </a:rPr>
              <a:t>. lösbar über Lock-In-Technik</a:t>
            </a:r>
            <a:endParaRPr lang="de-DE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55575" y="1021556"/>
            <a:ext cx="8902700" cy="12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7" name="AutoShape 4" descr="data:image/jpeg;base64,/9j/4AAQSkZJRgABAQAAAQABAAD/2wCEAAkGBhQSERQUExQWFBQWFxwaFhUYGBkYGxgeGhcZFxoYGRgXGyYgGB0jHxwaHy8gIycpLCwtFx8xNTAqNSYrLSkBCQoKDgwOGg8PGjAlHyQsKSosLiwsLjIsKi0tLC0sLywtLCwsLCosNSwsLiwpLCwsLCwsLC4sLCwqLCwsLCwsLP/AABEIAOEA4QMBIgACEQEDEQH/xAAbAAACAwEBAQAAAAAAAAAAAAAABQMEBgcCAf/EAE0QAAIBAwEEBgcFBQMJBwUAAAECAwAEESEFEjFBBhMiUWFxBzKBkaGx8BQjUsHRFUJicuGCwvEXJCUzNENTkrIWY3OToqPSRFR0g7P/xAAcAQABBQEBAQAAAAAAAAAAAAADAAECBAUGBwj/xAA9EQABAwIDBAcHAwIFBQAAAAABAAIDBBESITEFE0FRImFxgZGh0QYUMrHB4fAVI1JCclOi0uLxFiQzYpL/2gAMAwEAAhEDEQA/AO40UUUkkUUUUkkUUUUkkUUUUkkUUUUkkUUUUkkUUUUkkUUUUkkUUV8JpJL7SOfpCYZCkyacnXOoPDQ/HWneaW7d2UJo9Mb66qfy9tU6xs27xQHpDhz6vRHgLMVpBkfJWbTaUUo7Dg+HP3GsLMWilYKSCrEDBI4HQePHv5+FQKh3sDIbgBzGo/p54OlNI7UKe2rTSkZ3FG+RrpnGh15sQM5xmuRqq6StDW4OmCfhvn3arYZEykuSbg8Fc2b0ml0DJ1o/EoIPyx3/AAPOqm1JJZZt9UcBcbuQcjGvDzz7xwq7Fc7x3SGRgMlHBVgOGcHQjllcjlmpKzKnadUBuJb5G+evqhsdGHY2NCUbTvWlk3mBXTCqdMD209bpKAqhBvNujJOgB0HmdaTbW26kTLFuPPM4ysES77kajeI0CLnTeYgZqKznDPuNFLby4J6qYDJHMxspZXA5gN58sW4KmubG+ojaelqbfL/hM50L7Mdw0C0+wbp5N9nOdRjkBx0AptSawvVijIIJOToK9W+1nlk3UQBR6zE5wPLTXj310WztpwmGONz8TzwzJuSqMsTnPc4CwTeivlFdAqa+0UVHPMEVmPBQSfYM0kkv21txYBgdpzwHd4mkzW93MN5m3F46tuADyGo9teuj8PXzvK+uNR5nh7gPlUfSba2+/VqewvreJ/QVba2xwjXiUAm4uUve5eM9mfe/lZ8e8gCm2xOkblwkrZDaBsAEHlkjlWcoqw6MOFihhxBW+2nthIB2jljwUcT+g8aRre3Vyex2E7xoP+bifZSm1ZWcvMxKjU82Y8lH6+FWrzpHI3ZT7pBwC8cef6UERYcgM+ZRC++qZDoyRrJcEHw0+JNemtLmAb0cnXJ+E6nHln5H2VlmYk5Op7zrVrZ+0nhbKnTmvI+z86mY3W1v3KOILZbJ2us6kgYYesvd4jvFX6zQnVLyN00WZASP5uHtyBWlqm9tjkjtN0UUUUNSRRRRSSRUc9urgqwyD9ad1SUUxAIsU4NswsptXo46ZaJmZeJXJyPLB14edIeucH1myPE6fHvyP8K2u0+kEcOnrv8AhH5nlWOvr0zPvEAE8lH1k68deXKuK2pFTRP/AGXZ8QNB38OzNb9E+V7f3Blz/Pmr+xodDIdSTgfmfPX51zLp5tJmEnWXcloRbxXEEKhgbl5RvNvMh/c0jGeG5nvrrNmPu0/lHx1PxNU7vZls6CO7tVuIlJaNtzfaME7xQqvbIydNwHTQjTJHsGrhZUSNkIBNgCeq9xfryPcqVbiebhZz0cbYnuNjPNcFne2kYxSNqzoiqzLk6tkFo/d3VsZ5d0H69teXkVo0hhi6m3QqcFQm9ukMqrHxUZAJ3gCcYwck0vv5snH6fl7PdQvaGaGonY2MgloNyPId2finoo3HXRcl6QbeG/fvNNcwTOxNt1WiymKV4gJGGoVAgwucDeZtSQK3nQfas93sNp7nekktZGeCU+u4iAbieJPbizzz31PDa24Z1urdbm3kfrMFA7QyboDsoOpRwqkhdd7OhB0fbQ2zG8Sw26GOIY/cMWinIVY2AKjIGcgd2Na6dldTCkDri2G1uOmllWNPJvcNuOv1VyNt8acTp7frWn9larGuBjPEnvrJbOk0I8ufj4+wUytejxc7zPgfwkE+/lxrl9iOdHM4xxYieN7W58OKt1EY0c6w+a0dFLf2En4pP+dqK7XeT/wH/wBf7Vn4Y/5Hw+6ZVQ26hNvJj8PwGp+Gav0EVcBsboBzWR6KX4RzG2gfGPMcvaPlSi+hKSOp4hj885rQ33RLJLRMF/hOcDyI4VRudg3LkbwDEDGd5c+08T7avNezFiB1VctNrWSWinEfRWc8Qo82/QGp36HyY0dCe7UfH+lE3rOabAeSQUUwl2DOvGMnywfkarGxkHGN/wDlb9KkHA6FRsVBRVlNmynhG/8AykfMVftei0zesAg8Tk+4fnimL2jUpw0lR7JUy3EXcm77AgH5/OtxVLZmyUgXC6k8WPE/oPCrtUJXhxyVhjbBFFFFCU0UUUUkkUp2rb3MmVjZETvyd4+3GlNqKDNEJW4SSB1Gymx+A3A8ViZOi045K39ofmB3keXuqpe7HkiGXXA4DUHPs9ndpk+zfySBQSTgDUmsPtfaBnfPBR6o7h/XnXKbToqWkZcE4joL/ZbNJUzTOztYaq/YvmNPLHu05+/21K7gDJOBzJpdsu5wdw8CdPA/1/SmMiAggjIOhB594IrjZmWdfgU8jcLivkvA0knOv19cMUp21dXmz8tGn2q05KSesh09XewSycgTnA9lZ9vSrb8TFMCeWIz48RJ7c4rTp9mzPbjiGJp4j5Eag/lylFMxhs42WsY/XtzzOccNPD2V9hcZIHEDh3ccZHLy8Kxtt0lur47ttF1EfA3EmWI0/dXgzcdNcanvrW7J2cI1CLknUlmOWYnizNk5Pw4DlR56Ywizz0uXr6aq62UPzbpz9E3sI8g8O0QATp8T7PfTa26MvneaTc/l468df8aVSwtugKrEY4gE5zxOg+hTHY+2Xj7EoYryJByvnpqKPs1lPvf+4aeo527/AFuqc5kwl0Z9U1/Y3/fTf85oqx+04v8AiJ7xRXY7qk5jx+6ysc3X4JXNt98ndCgZ8T+lQftuXvHuFUKK6YRMHBc2Z5DxTBduS94Ps/Spk6QvzVT5ZH60popGFh4JCeQcU/i6QIfWBHxq9BfI/qsD4cD7jWSooTqZp0Rm1jxrmtpRWWt9qSJwbI7jr/UU2tNuq2j9k/D38qrPp3t61cjqmP6kzor4rZ1FfaArKKKKKSSKKKKSSKKKKSSKKKKSSz+25pJj1USsVB7RxgEjXGTyHzqtb9FXPrEL8fl+tamiseTZEU8plncXHloAOXPzVxtW5jcDBZZq+2IsYXBJJznOB8BRHww3v/I99XtrNlwPD5mobq36tVLcSeH5eJriNoU594m3Degy1+Q0HHiSrTJC5oxHMqvLGcHGvl9ZrN3GxI2ckwIW7zGpPvK1qoYsxu/IDTx5mvOzoet3tcYGnn40Gmpp8TGxtN3i4ztln6IrZQwEngs6mzmOMjdHj8sZ1GfAVPgIMLzGN48Tjz158OXy93cjKxU6MND8+ONf8Kf7AgV7fDgMN48auUVJJVymInCQD5cCjzTFjA92YVfo1tXJMTHjqv5jX3++tFWevOjGDvQtukHIB7/A07tJGKjeG63MePh4V2ezBPCzcTjTQ8CPssmq3bzvIzrqFNRRRWsqaxdFFFbS55FFFLekO347OBppToNFXm7Hgi+J+ABPAUxIAuU4BJsEyorBdFenkxn6jaCdS83bgYgKMNwjPjyBOvI64re1Fjw8XCk9haiio57hUGXZVHexA+dfLe7SQZR1cd6kH5VK4vZRwm11dtb54z2Tp3cjT2x2usmAey3cefkazVFCkha/tRop3R9i2lFZ/Z+2ivZfVe/mP1p5FOrDKkEeFZ8kbmHNasczZBkpKKKKGiooqKS6ReLKPMiqsu24hzLeQ/WpBjjoFB0jW6lX6KUHpEv4D7xX1ekS81I9xom4k5IfvEfNNqKr21+knqtr3cD7qsUIgjIowcCLhVo7MdYznUnh4Cqm2bdpGiReZJJ7gAMn8vbTSvmKoyUUT4nRWsHG5687nxRmylrg7kq1zb4hZF07BA91QbBttyFc8W7R9vD4UwYZGDQBjSp+7M3rZQNBYJbw4C3mbpN0i2T1i76jtqNR+Id3nXrosf8ANx/M3zpxUcNuEyFGMkn2njQhRNbVe8N4gg+qnvyYt2eeSkoooq+q6KKKKSSz37PH19fXyDs/y+vL6+VXgM8NfLWvpWrolPNYpicOCUXsaQxtJIyoiKWZidAB36a+Q46Y41zKwhbalwLydd21jJ+ywt+9j/eyA8c4z3adw1l6ZdIRtGR0Uk7OtnG+V43c2QFij71yQNNOedVIdWewt9VNyAdOzbg/cxDGAu6NJSBoWORxwAOI3VDW5vz5Dn9kz6WaYGKE4To538RyHWR2WHaqXSbZ1rex9S8sYkziNt5d5XOgAGcnJwN3n54qn0V2xevE1qd0ywuY3ujllVQBu4Bx1sh1xyAwW10pnte7YOlnabsUsi70kiKB1MWqs4wPXb1V9/dTfZ+z0gjWKMbqKNB8yTzJOpNV5q0v6QFirOztkCjbuy8ubqARoert4hU4+jUGd6Revk5yTfeN7AdFHgoAqrcbESG6tZoFEbGYRyKvZV0kBHaUaEggH2U3F/GZDEJE6wDJj3l3wO/dzmmuzNm77K7cEbK+LbpA9wJ+FVIy4vC15MLWFWTs/wCtfr68sjbP9n19fXGntTpYFdoraF7uZDh1QqqRnTsyTP2VbH7oy3eBxq70b2ybu3WYxtC286vGxBKMjlGGRx1HGtcVFzYHNYJgeG4iMl4+wn6/wrx9lI54+H5/WDTkrRip74oeApQWkH7ze81C5bmSfbmnZjHdUbWwNSEg5JG6SUU0ksPr4fX51XewP17PP68tSCQFQsqdFStbmvG4ancJl8BxT/ZG1N/sN6w4Hv8A61n69wylWDDiDmhyRh4sjQymN1+C2NFVLPaSSDQ4b8J4/wBat1lkFpsVstcHC4RRRUMt2i+swHt/KkBfROSBqpqKXttyLvJ9h/Ooz0gT8LfD9amIn8kIzxj+pNKKTHpEPwH3/wBKjbpE3JB76nuJOSiamLmntFIP+0L/AIV+Nfaf3d6j73HzVasZ0u23JPIdn2rlSw/zqUZIiQj1By337uQ+DbpRtxolEUGDcy6Rg6hBrmVx+EfE+2qGxdjrbR7oJZmJaSQ+s7HUsf05VVoKQzOxHQKrt7bDaCLAzOR2nV1n8z8Uuj2TGtzaQRruxW0ckoXjlsrGhPeQWc545NPNpbSSCF5nPYRcnvPIKPEkgDzqrIwS6jJ/3qNGDy3gVkVc95AkwP4ag2pELi6hg4xw4nmHItkrBGe/UM5Hcopq1pFQeWSnsF4fs9jtScVzzNze699GdmNGjSzf7RO2/Kfw/giB7kXA880i6Z9Pmtphb26LJLukvvcEypI54BHrnOmB5411/fLDE8shwiKWY+XLzPD21j+h3Qz7XZXVxcErNfb26/ONN7K48CwBPeoWqhcG9Jy2sJPRauUJclZhL1z9Zks0qgkhvxZyCc666V170fWF3JExF+JLSQEMyNIZS2cso6wZgONCRk41GMgjCbB6AXsgLwwpNDKrors4VSA2BJgneGqhhp3V1z0fdEDs+2MbMHkdt9yM7oOAAFzxwBx509RMGt6JzTRRYj0hkn8EEcEYVQscUYOg0Cgak/Mk196FIfsUTkEGXfmI/wDGdpR8GFRbXjiaGRJ2CxOpVyW3NGGD2sjHGs3s/pxGs4h3usgyES4VCqoxO6scn7ozoA4wM4BA4kFFJgubXKnVxbwBt7LouaM0sE7d5+vOqe1ukq2qq0hYl2CIiIXd2PBURRljoa0RVNOVis40bxxCf0YrNbM6VPciU20DTLFo5P3REmMmELJg9YoxkHABYDNM9n7bWaGOVFO7IisM6aMAcEY0PeKMZmjM5IXu7zla6Y7tfCtQi+Xx+vbXoXa9/vFOJ2HihupX/wASvTJmo3tgalEynmPeB869DWitkHAoDoHDgqUlhmqz2P1/T6402K18xRRKQhFhSNrc0CVxwZgPAnHwp00YPGoXtAfr86IJQdVCxGiVNOx4sx8yTUdMpLD6/wAPrX2is9kR9fXu/UUQPbwTG6rUVI0JHL6+vlUdTUUUUUU6SKKKKSS5l0cuJIts3kFw5eR87jvjLBTvKB3DcbOBp2T3VvaxnpWsmtrm12jGPVYRy40zjJXOOO8pdPIAVsIJg6qynKsAynvBGQfdQNmyh0eHksD2spDHUtmGjhbvH2t5qHaOzknjKPnBwQQcMpByrKw9VgdQapdD4R1LSZLdZIxDHUlU+6Qk8yQmc8yxPOmF9MUjdhxVWI9gJqt0Ywtja/8AgofeoJ+JqttYtbhK0fY4Pc2XPK4sOvO5+Synpev26u3tlOOucltcZClQoP8AabPsqd/SLDIG2dBmEBRAlyzqqhVwkj643cIGK66nHDNKPS/Zu8toUUsxDooXUkhgQABrnWrfQbYtxZRkzWUcoZs6NGZlGnJuyQMZA3gRk+zKbFvow5rSbLsZqmOnfhleG3yzIzXVrK2SONEjACIoVAOG6BgfCpJYgwwwyPrurObG6eQ3EvVCOdHHrK8ZBQngHAzgE8G4d5rTVkPY5h6Wq1GOa4XbolR6K2pbeaCNm5Fhv48t7OKp9NgkezblcAZjKoqjHbbCx7oHPe3ceXhTy4uAikkE9yqN5j4ADjXPOma3jFLmderto2wsMcjdbGW0EzvHoH/cAUkDfxnUsCxAucCTp+ZKL7AWH52rW9HelUN2i7j/AHm6N5Do2ca47xnuqTopsNbuaW7uH64RXLLaxhvuohH2RJuDAaXJbJbOOWMacxfossjCWCZ0dsFX3t8NkZDEntHOna3vnTDZUjWkRUm6N20spJtZdwMEWN8lZOw2kg4oePtq7FNHYvb2diFPTyssHeXFd5VAM4AGTk+J76yW0fR1CIsWR+yTBgySAyOo7WWBj6wKwYZGDprXONrdJb9Zo4YL+5laWPrUHVQL2CGIBZt0FsDOMDhXjb15cRyCCXaV9Pvx9Y0cMShgnHeLA4GMcgc8Ma1L36Egdeeh/B3qvuHhdMS6XrHh6xHljC9YE4AtnTBJI4HQkkaZ41NXLtm7Ilt+rjimKfa52MUmAW6uEBwzkqM5AG4o3QA5J47oZN0nussIZTeMpwwgs95VPc0gmCD3kjnUCAc26FGBIGa39FYQdINsRr1klhE6DUqkgEuBz3Q7AnngZrTdG+kcV7AJoiccGU+sjDirDv8AnUbcQnBTcSkcz769i7bv9+vzqKikHEaFMWtOoVgXzeB9n6GvQvv4fjVWlm3eklvZx79xIEH7o4s3gqjU/IcyKI2aTgUJ0ER1aE/F6O4/Ovkl8ijeYhQObaAe3gK5ym2tpbQ/2SMWVuf/AKiYZlcd8cfAefubQ1fs/Rtb5D3TSXsv452JH9mMHdUeGvnUzWOj+IoPuMb/AIR5rW2+2LWY4jnhkbHqpIjHzIU5qaS2U8CKUDo5a4wLaAY4YiRSPEEAEHxBzUOx749bcW7EloChUkkkxyrvJkniQVdfJQTqaJHtFztAhP2Y0cU0lsSOVVmjIq3mvpc99W27S/k1Adsw8HeSo0Vdz5e4fpX2p/qTP4lQ/TJOY80s6R7EW7tpYH4OuAfwsNVb2MAa5/6Ndrt1clnN2ZrZiu6fwhiMf2WyPIrXUq5f6SdnPZXcW04B2SQlwo0zyBP8y9nwKqedU6GfdSZ6Ke2tniupXRjUZjtH5bvWwuIQ6sp4MCD7Rik+wLxEiS3ZgkkKiNlY7p7IABUtjeU8QR8xoz2ffJNEksZ3kcAg+fI44EcCORBqZ4gcZAOOGRnHlWzX0Da1rela2favPdi7bfsd8jXMvfIjQgju8QvUkK5VsAsud0813hg48xpRRRVynp2wMwNWZtLaMu0Jt7L2AcgkXSoiGP7UrdXPD/q2AyXycdSyj11c6Y5cRjFT2PpbsHA6yRoWwMh43xnmAQDn3UrvZftW0BED91aJvuR/xXG6g4fuqSeWp8K8yIG9YBscMgHHlmuV2zNGJhdveCvWPZHZ0/uALn6m4BF7A6eOq1sHTmwcZF5B7ZFX4ORiqm2+m2zepdJbmKRXUqUjYSscjgBHnB7s41xrWSm2NA3rQxn+wv6V7t9mRR+pEi+Sgc893fWJv4RmAfJdZ+nynIuHmq/RksIFO6ydt2RW4qhclAfYfjVqwnJvosnUyXHd/wDbWp/u/KrtrEGcA0tuGWHaEOW3V61tScAb1uo56YJHvxThsksUsg0Idl12T1YZE2OPiCM+pQouNqbM/wDxAv8A7UnP9c1bmO9ti2P4tn/NTS7bVysV/suRyFQQrvE64G7xPv4jxqWS+C7T2U7MAHskGToCSHA950x40IsLmFw/wyPDGs4OANv/AGH0XQLDZUU9vaNInaiRWjIZlKndAOCjDQgYIyQacQQKihEVVVRhVUAAAcgBoBWW2D0hC7Pi6pGnkRSvVqQMFW3cMz4C40zxPHQ4r3b9Lrknt7OkXynhb57taXus782tJF1SdtGkiOF8jQeNyLrVVjOiahdqbVVB93vQtpw6xo8ye3OcirDbYvpdFiitVORvM/XSDkCqqAgPPUnyNZyy6HXdsWNttB132LuHRX3mPFjnQk95FXafZtQAXFtlmT+0Ozg8M3g7rkeIFl02lG3OldvaELI5MjerDGC8jeIRdQPE4GhrC7M6S7RlLxi4ieMEq1ysQHA4PVHQM38W7ujlvUys7BI87o7THLuxLO573c6sfOsurq2UzsBzdyH1KrbQ2/DS9FgxO5aW7fRRj0j3F3K9tY2jJOOLzsoWMaAsyjPDIwMnjwNNtgej2OKT7RdOby7Opkk1VTp/q0PDHIn2BeAzWwW6nbg10njI9u5w498YOldTqb5yWNLcgQCtugkFTC2Y8QD2IoooqstJFZKwJ/bl1j1fskO9/Nv9n4Fq1tZToi3XXe0LnOUaZYY+HC3UqSCOILMfcKs04zJ6kGXgtVRRRVhDRRRRSSRVbaOz0nieKRd5JFKsPA/mOIPIgVZopJLjnR67fZV69hct9y5zDIdF7R0bPINwPcw8zXRqrdPehi7Qt90YWZMmJz380b+FvgcGsZ0F6XtvfYrsFJ4yVUtoWxpuN/GOR/eHjx6HZ9Xcbty8/wDaXYpJNXCP7h9e7j481vKg2herDE8r+qilj7BnGvOp6y3pClLQR26nDXEqofBB2nPceAGP4q1JpBHGXngFxuz6U1VTHCP6iB3cfJVug0irbNLKcy3LmWTQ6g5Cr4ADkc+sabWNurFjjs50B9/ypeiAAAaAAADuAGAPdTSG6REGDrjUc84rgoqhtRLimsGtuc+Pqvo0U3u0IZFe5sMl6bZinOpH5UsdcEjuOKe4yPMUjkGCR3E/OltOCOMNLG2vdEopHPJDir2y4hgtjXOB7qjksJFlaWAxHrN3rYpk30cqMKysO0jY00yPDSqgcjTJ141LFdsowDp8vKo09dEyMRPZlx6ymqKJ0ri66W7fumuT9/YLIyHslLjGPDJVTjPLwqvPtOWR4SdmQgwgLG7zKdzB0xug8OI0NNCc1Ys7TfzrgCqUV3u3cbedhd3f/VbtTPoo2jG5x8v9Kyewr68s7mVRAskc5Mm4jkRxktjIdhp3EcT2ca6HVN0saJQ9xGix5AdkZn3M6BiCgLDJAO7rrnB1qyuyuOW8tPjVC4gHaVgCOBBGQfYeNbH6jWUoYHCzfn6LAqPZfZdc57yLvPG5FuXUVft+mtk+N25i1723f+rFZi/28+05mgt2KWif66UaNJ/CvcD8RknkDW6WZMSW0KjrJ33VAGAFHrE44DgPLPdWj2JshLaFY0HDVjzZjxJ+uGKlX7ek936IsXXt2c1wG1NlUmw5P23F8nC9rN69PC/HsVq3t1jVURQqqMADgBUtFFcMSSblcoXFxudVmuks3UXVlc8FjmAY9wJUn4b3u9o6VtnpFb2i5nlVM+qvF2zoAqDLNnwFc56d2XWWUmmSmHHs0P8A6Sa0nQbohBDFHeOxmuJI1ka4lO8U3k3juls7uASC2cnHHlXTUAbLTtufhJH1+q9J9mqguo8A/pJH1+qlu+kN1LLbRRRi2E7k4kG9N1SYaSQoMrFphQG3my/AYzWvrI9CmN3LcbQYHdkPU2wPKGNj2vN3yT/Lx41rgtGnsDhA0XUR3IuUg6ZbeNtBuxdq5mPV26cy7ab3kud4ny76t9G9iraWsUCnO4vab8THV29rE+zFZw9D75r1rtrqFXwUjXqTKIkPJd5lwe9uJyeGcV425d7RtWjaS8i6hjutMLQfdk6DeXreB78/1sR4QMIOaE4knEQtzRWRvLvaFtuSvNBc22QZmWBkaNOJdVjdt8Y8+OcYzWk2dtOKdBJDIsiHgynI8j3HwNS1FwmvnZWqKKKSdFFFFJJFYT0j+jwXi9fb4W6QeXWgcFJyMOOTew8iN3RTtcWm4TEAixXJOhPpA3j9mvDuTKd1XYbu8RoUfPquD38fA8dJcDrrhxkhYVC+bPh2HuCe8UdP/Rul8DLFux3IHrcFkwNFfx5BvfpwX9DoXitPvt7rQziUMckGNupwSTyWNRx/KtN9Vv4d2/Tj2BYtDsSKm2h73FlkcuFzlccuOXgpLhAGIByO+o6lupAzEjga+W67zqp4d/lrjjnXXgNMHJ4VyJjxylrOeXivRceBgc7vXpb1wMBtPZ86hpmdlrniQO7+ppfNHusR3GjVME8YG9OWgzUIZYnk4NddF6trcucDTxqcbLbJ1GOR768bP9ca4+uFNi3xq5QUkM0WJ+t7aqtVVEkb7N5JHNEVODV3ZP73s/Oo9pQ4Oc5J5H64VTqoHe6VN7aE5X5jmrNveIbX1T4MDkA+BxypJLGQxHEg4868q5HAkeVKeke1RDCQDmR+zGo9Yk6HdHeAePDOKLNUGtLWBtighgpGueTkrGxbXrJnuj3dXD4IpO839ps48Md9OLi8SMAu6oDwLMFz7zSG26MSOq9dcSqAFxDEerRMADcBGWIA0zkGrtr0TtYzkQqx17T5cnPeXzmsqpMDpLueTwAaNAOskfJeHbSnhqql880hJJ0aMh1XJHkEDpTbk4RzKeYiR5Md2d0EDPLNek2pM5G5asoOcmZ0jwRw7Kb7EeymaIAAAMADAA0AHcByr1VXewt+Fl/7j6WWaZYG/BHf+4k/LD9Vluld5dRWjuTDwCuoVm0fskhmbxH7vfWr2b0fuprFLZpYobYxBAYt6SV0IBB6xgqrkccKdDxFL9uWXXW80eMlkYADmcZXj44p76NNqdfsy3YklkXq2z3od0fDFbdDPenJaACHcB1ZfVdz7MSMlieLAEHhllw+qrWXovtkVVaW4kCqF3euZV9irqueYBA1qw3o2s8aCZT3i4nz8XI+Famijb+Tmuv3TOSw110MvbYb1hfSnd4QXJEiNw0DEdnzwPMca9bE6dxXKTW9/GLeeNSJoX9VxzKZ1PLs6nUEZFbeudel/YKmEXiIDJGNxz2gd1+yrdggkoxGM6drBBGlFjcJThf3HihvaWDE3wXjYMF3c2dzb27PHb6i1mlC7zIQQYTnJ3dfXGSOGc6Lz7onte42dtBUII3pBHNFrg9oKR5rnQ+XEHVp0d9LN8mI90XOmFUod8dwBixn2g8BwrVdHuhU91e/tHaCLG3ZZIB3qAELg5wAANCSSRrjhV5oLC7EBYqsSHWw6rp/2c99fKjz4mvtV0dfKKKKdJFFFFJJFYTasPVzSqCcGRnIzpmRjJ/eFbusl0wTdliblICgP8agsF9q5I79w+Ga9Q0ujNlconhkwvxySZEyQO+pdr7JP2d9xmEijeVlJDZXXAweJwRrkZIyDwrxbbYWNjGqvLKcERxLvv7QPUGvrMQNavL0YvLpT10os0I0jhw8vgXk9Ud+6vvGtPRxQxxiV+p06vVWq2oJJjGnVx9Emttu3EMavPGbiBgGW5gXJ3SMhpIh6unEjSrH7Tgnw8EiuD626dQfFTqp48RyrI3dztDY8gjPah4IrZeNxnPYfQhtT2dCO46Gpo+kOzL3BuIjaz/8VOzrz7aDnjHaXnxrZngjrIsLXWPX9CuTg2pW7Pk/fjxt5s1t1t9L9i1KsRqDivUs7NxOcUrTo/dqu/a3cV1HrgSgE95xKmcnlg6DNVLrbF1B/tFlIBkDeiYSDXXgM5PtFYcuy6uIEDMdRy9F0VJ7SbNqiAH2dyIz8NfJdC6G7HEzPJKu+q6De1BbicjngY499aeHozbq7N1Sne5EBlX+VTwrk+w/TDDBGyDKZbP3kbEg4AOiEjkONOtp+mUpAm5AwkdtxZ5VaOEHQ75BG+Rg5xgcDrgVXZSSnLCh1tVZxcHixyAB+iV9K9qR2skgKkMXIjgGrsc4CjGffr7dBS3YPR+RpftV3gy/7uMerEOXPjqe/GScknRtZbIAkaeVzcXD6tM2PYIwNEXwFMqzpqtrGmOHjqfoOQ8yvP8Ab3tPJWjcQZM0J5/n5xuUUUVlrikUUUUkl8qp6K5OqkvbbQBJi6DOBhhoFU8AB3eFXKSwXy2e0WnckRvAGcjU/dsI3wO4K6Oca/dmtjZTrufHzHmF1PsxUbuqLDxHy+xK6jRWCj9LKTsUsrO4umHHAVFA5HPaIHmBVgbb2pvxPNBb28LSxoy75kkIkcIMbp3VIzrn3Vq+7v45L0nfN4La0l6aQB9n3QPKJm9qDrB8VFOqRdOrjc2ddHviK/8AmERj/qocfxjtCk/4SmVhs2GIfcxRxA8kRV/6RVqobi4SFC0jKiIO0zHAGNONULbpCjzrDuSoXjMiM6bquqkBsAneBG8PWUcdKv5lV8gmtFFFMnRRRRSSRRRRSSRVHbOzI7iFo5VLro2FJVsqd5d1lIIOQMEVeopJLCdEuktpbiC2jSYNK4EkrwtGplZScMXxliV3QADy1OCa3lUts7KS6haGTO62MEEhlIOVdTyZSAR5d1IY+lEtn93tBG3R6t5GjNE40x1iqC0T66jBBIOKDLFi6TdVJj8ORWkvbJJkaOVFkRtGVhkH2GuZdKPQsrZezfB49TIdOHBJMEjlowPmOXQrLpLazDMVzC/DhImRnhkZyD4EV9uekVrH69zAn80sa/NqHG+SM9FTe1j9VxHor0Fvftoi+9tiusj6rhQw1DDKSZ5DJBPhrXZU6G2mheFZWAxvy5lY95O+SMnicAV4h6b2kjFYpTMyjJWGOWXThnMaEHlz51X2tt6ZVL5is7dRrPcgs5JGR1cKOOB/Ecnkumth8k0mWgVdsULDisCeaynS3pTBY3iW8amJU3HlZCznUMep6t+yARutkEEZ0HGrUnSzZt3E0ck0ZQjVZMp7t8DUd44Vzza8Yv5glqs93cF2aW4I3A+TpiEErEo/Ezd3Cn0PoMuTECZ4UkPFCGIH9tRx8hjxrXp6k07MBz7Vz+0NjxV0omuWuGhbYad31V+CCe00gYX1sNVVWBmjHIDB+8Udw18hTCz6T28h3RIEccY5AY3GmcFXx8Misbc+h7aMeSqRvjhuSAE+QbHxrO7X2XdWrBLiORNcgSDeUnHEE5Rj5ZrKq9n01U7G3onqP0VSbYDJReV3S/kBa/aMwT1iy7PG4YZU5HeNflXphjU6edcHhuyOSnPn8lIqc3T84l9qv/8AKs/9Cb/ieX3VH/pkX/8AL/l+67JcbZgjALzRqDwy6/rS89Lo30t45rk/93G27ocHLMAPaM1zSx6QyQnKRQA8iYEYjyZgSPfTj/KZf4wGQeUQq1DsSmabyFx8Ej7PBnwdLtdYeAaT5hbpbHaE5wRFZp35E0nHlg7gyPlTHZvQ2GJ+scyTy4ILysW0biAvqgeGK5kfSHtE6Bz7Il/+NWY9tbacdlbog81t/I8RFXQUzaKlH7bM+5CfsXaDhgY9jGng2/mbYj3ldF6OR9Xti5XgstssgHirommP7VP+lb4SAd93bj/3QfyrCdA7C8guZLzaRkjjSBgskrqBq69nAPdk4xy8qYXXTePaN1bW9pHLII7hJZJSN1Qke9k4OuMkanHLnWfPZ8hc3RdnRRvhp2RSG7gAO2y6PWO9KG01itYgys6yXMSsijJZVbrGUDmSFwPGtjUE9kjtGzKGaNt5M/usVK5HjgnXxrHjcGuDitV4xNIXJB6Q5P2li+tXJVwIYAf9QzHAbcYASSEH1ydM6YycavYUkr7Ree+U28hUw2sJ1QoSHYiVcpJISPVBzodMAYy2yv8ASHSGSXjFbklTy+6+7T3vlvfWi2ltb/SMMN3dQ9SpEsaw4T7xCCn2jeZioyeyA2GIHCtI2xAAZ2z18lUGl78VvM19rxvDvHvooaIvdFKNobZeJ3HVgoo9bJzndDcN3G7rjOapf9q36tZDDgM27jJ3tAN4jK456a64pw0lRLgFpKKzS9KJMtmJSM6AFs8Fyo7Grgk5HABTqeUo27Nv4MQzoMAtu5LYzv7ucYI5cjT4SliC0FFJbLpAzuVaEriMNnPE4GgB1IJO6CQNRUR6StgYjDZUnQvroxwuU1C4CseROmaWEpYgn9FUNmX7yFw6BCuMYJIOWkTmo/BnyYVfqKlqlV10Us5DvSWsDHvMafpUJ6LWEIMhtraMKMlzGgCjvJIwKZ7QkdYpGiUPIEYohOAzAZC58TpWCPo+u7/t7TuWA4rbwYCp3akFcjyY+NTbnqVA9QX3aPpLDN9n2Vb/AGiT8SpuxLyyAMb3md0eJqGw9GE904n2rcNK3EQo2i+G8NFHggHnTnZ3oyitwRBc3cQOpCSIMkcz93r7atnofLy2heDuyyH+7rU8TR8KjYnVO9m7Lit4xHDGsaD91Rj2nmT4nWrdZduiVzy2ndDzVD+leR0UvBw2pP7YkP8Ae+vCh2HNTueS1VQXllHMhSVFkRuKsAQfYaz69HL0cNpOf5okP5/WT4AH7E2iBpfoT/FAPyP60rDmlfqWW6TehpTmSyYI3HqnJwefZfUjXk2R4jjSrZHTy82c4t76J3jGgV/XUDgUc9mRccsnHIgaVvTsranK9gPnB5/0+NU9q9F7+4jMc09rKp5NANDyIO7kHy+NGDr5ON0Ittm0J9sXbNteR78JSQc1wN5T3Mp4Gpr+9EbRooHWStgcsLxZtO4Vy/8AyWX9q3W2syFl4AOyt34BOA3k2nfVro70zZb7/SQMUoUgFlK7p0Gq4wF1OCMjXnriOAag3T4zoQurhj3ke2vleY5AwDKQwPAg5B8iK9UFGXO/TRsqeW2iaIM0cbMZUXU4IG65A4hcH3149DdzbpZOd9ElMh60MyqQABucSOzjJz3lq6PWc2t6PbG4LM8Cq7as6dgk9+mnwqRIczAVCxDsQV+XpVZqMtdW4/8A2ofkxpHt/wBJVlHbTGG5jklCMI0XJJYjC8uGcE+ApJdegu2JJS4mXwIR/kFqAegtMAG9lK93VDH/APTA91QbBCMySpGSTkk3o92rZ21hcmd4pJpiQIHDNvhB2VICn1mJ+BrAOhml3YY8b7Hq4ULORkkhddTjvPLXxrs1l6EbNdZJJ5fDKoP/AErn41sNjdGLa0H+bwpGebAZY+bHJ+NWt41pJGd0HA4gAri/+Tva34X/APM/rXyu+0VDflS3QXtOX1zqReJoooCKhuHsrxyoopBOvp4e0/KvR5+z8qKKZJRN9e4V5oop0yKKKKdJFFFFJJFFFFJJFFFFJJFFFFJJFcr9N3Gy/mf5x0UUSL4whyfCtF6LP9i/tf3RWyooppPiKdnwhFFFFQU0UUUUkkUUUUkkUUUUkl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1992263" y="3279874"/>
            <a:ext cx="5169044" cy="3077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indent="0" algn="l" defTabSz="436381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09119" indent="-272738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90951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27332" indent="-218190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63712" indent="-218190" algn="l" defTabSz="436381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mtClean="0"/>
              <a:t>Wie werden die Messungen durchgeführt?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8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Wie werden die Messungen durchgeführt?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2551404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Typischer Messaufbau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112" name="Inhaltsplatzhalter 5"/>
          <p:cNvSpPr txBox="1">
            <a:spLocks/>
          </p:cNvSpPr>
          <p:nvPr/>
        </p:nvSpPr>
        <p:spPr>
          <a:xfrm>
            <a:off x="2001832" y="4802913"/>
            <a:ext cx="5108130" cy="1334623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400" smtClean="0"/>
              <a:t>Stringbestromung über Netzteil (z.B. halber Kurzschlusstrom)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smtClean="0"/>
              <a:t>Scharfstellung im Videomodus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smtClean="0"/>
              <a:t>Belichtungszeiten zwischen 0,5 und 5 sek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smtClean="0"/>
              <a:t>Ggf. Differenzbildaufnahme (bestromt, unbestromt)</a:t>
            </a:r>
          </a:p>
        </p:txBody>
      </p:sp>
      <p:grpSp>
        <p:nvGrpSpPr>
          <p:cNvPr id="2053" name="Gruppieren 2052"/>
          <p:cNvGrpSpPr/>
          <p:nvPr/>
        </p:nvGrpSpPr>
        <p:grpSpPr>
          <a:xfrm>
            <a:off x="1759460" y="1520788"/>
            <a:ext cx="6216369" cy="2746417"/>
            <a:chOff x="1759460" y="1520788"/>
            <a:chExt cx="6216369" cy="2746417"/>
          </a:xfrm>
        </p:grpSpPr>
        <p:grpSp>
          <p:nvGrpSpPr>
            <p:cNvPr id="114" name="Gruppieren 489"/>
            <p:cNvGrpSpPr>
              <a:grpSpLocks/>
            </p:cNvGrpSpPr>
            <p:nvPr/>
          </p:nvGrpSpPr>
          <p:grpSpPr bwMode="auto">
            <a:xfrm>
              <a:off x="1759460" y="1520788"/>
              <a:ext cx="6216369" cy="2746417"/>
              <a:chOff x="1969657" y="1263650"/>
              <a:chExt cx="5840843" cy="2579886"/>
            </a:xfrm>
          </p:grpSpPr>
          <p:cxnSp>
            <p:nvCxnSpPr>
              <p:cNvPr id="115" name="Gerade Verbindung 114"/>
              <p:cNvCxnSpPr>
                <a:endCxn id="158" idx="1"/>
              </p:cNvCxnSpPr>
              <p:nvPr/>
            </p:nvCxnSpPr>
            <p:spPr>
              <a:xfrm flipH="1">
                <a:off x="5184581" y="1349361"/>
                <a:ext cx="1182775" cy="1187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Freihandform 115"/>
              <p:cNvSpPr/>
              <p:nvPr/>
            </p:nvSpPr>
            <p:spPr>
              <a:xfrm flipH="1">
                <a:off x="3468368" y="3288961"/>
                <a:ext cx="1128795" cy="344430"/>
              </a:xfrm>
              <a:custGeom>
                <a:avLst/>
                <a:gdLst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47130 w 2801130"/>
                  <a:gd name="connsiteY4" fmla="*/ 292100 h 850907"/>
                  <a:gd name="connsiteX5" fmla="*/ 2801130 w 2801130"/>
                  <a:gd name="connsiteY5" fmla="*/ 0 h 850907"/>
                  <a:gd name="connsiteX6" fmla="*/ 2801130 w 2801130"/>
                  <a:gd name="connsiteY6" fmla="*/ 0 h 850907"/>
                  <a:gd name="connsiteX7" fmla="*/ 2705880 w 2801130"/>
                  <a:gd name="connsiteY7" fmla="*/ 69215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47130 w 2801130"/>
                  <a:gd name="connsiteY4" fmla="*/ 292100 h 850907"/>
                  <a:gd name="connsiteX5" fmla="*/ 2801130 w 2801130"/>
                  <a:gd name="connsiteY5" fmla="*/ 0 h 850907"/>
                  <a:gd name="connsiteX6" fmla="*/ 2801130 w 2801130"/>
                  <a:gd name="connsiteY6" fmla="*/ 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47130 w 2801130"/>
                  <a:gd name="connsiteY4" fmla="*/ 292100 h 850907"/>
                  <a:gd name="connsiteX5" fmla="*/ 2801130 w 2801130"/>
                  <a:gd name="connsiteY5" fmla="*/ 0 h 850907"/>
                  <a:gd name="connsiteX6" fmla="*/ 2801130 w 2801130"/>
                  <a:gd name="connsiteY6" fmla="*/ 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88405 w 2801130"/>
                  <a:gd name="connsiteY4" fmla="*/ 146050 h 850907"/>
                  <a:gd name="connsiteX5" fmla="*/ 2801130 w 2801130"/>
                  <a:gd name="connsiteY5" fmla="*/ 0 h 850907"/>
                  <a:gd name="connsiteX6" fmla="*/ 2801130 w 2801130"/>
                  <a:gd name="connsiteY6" fmla="*/ 0 h 850907"/>
                  <a:gd name="connsiteX0" fmla="*/ 197630 w 2810026"/>
                  <a:gd name="connsiteY0" fmla="*/ 606425 h 892182"/>
                  <a:gd name="connsiteX1" fmla="*/ 64280 w 2810026"/>
                  <a:gd name="connsiteY1" fmla="*/ 784225 h 892182"/>
                  <a:gd name="connsiteX2" fmla="*/ 1099330 w 2810026"/>
                  <a:gd name="connsiteY2" fmla="*/ 866775 h 892182"/>
                  <a:gd name="connsiteX3" fmla="*/ 1880380 w 2810026"/>
                  <a:gd name="connsiteY3" fmla="*/ 327025 h 892182"/>
                  <a:gd name="connsiteX4" fmla="*/ 2588405 w 2810026"/>
                  <a:gd name="connsiteY4" fmla="*/ 187325 h 892182"/>
                  <a:gd name="connsiteX5" fmla="*/ 2801130 w 2810026"/>
                  <a:gd name="connsiteY5" fmla="*/ 41275 h 892182"/>
                  <a:gd name="connsiteX6" fmla="*/ 2766205 w 2810026"/>
                  <a:gd name="connsiteY6" fmla="*/ 0 h 892182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88405 w 2801130"/>
                  <a:gd name="connsiteY4" fmla="*/ 146050 h 850907"/>
                  <a:gd name="connsiteX5" fmla="*/ 2801130 w 2801130"/>
                  <a:gd name="connsiteY5" fmla="*/ 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88405 w 2801130"/>
                  <a:gd name="connsiteY4" fmla="*/ 146050 h 850907"/>
                  <a:gd name="connsiteX5" fmla="*/ 2801130 w 2801130"/>
                  <a:gd name="connsiteY5" fmla="*/ 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626505 w 2801130"/>
                  <a:gd name="connsiteY4" fmla="*/ 152400 h 850907"/>
                  <a:gd name="connsiteX5" fmla="*/ 2801130 w 2801130"/>
                  <a:gd name="connsiteY5" fmla="*/ 0 h 850907"/>
                  <a:gd name="connsiteX0" fmla="*/ 197630 w 2801744"/>
                  <a:gd name="connsiteY0" fmla="*/ 565150 h 850907"/>
                  <a:gd name="connsiteX1" fmla="*/ 64280 w 2801744"/>
                  <a:gd name="connsiteY1" fmla="*/ 742950 h 850907"/>
                  <a:gd name="connsiteX2" fmla="*/ 1099330 w 2801744"/>
                  <a:gd name="connsiteY2" fmla="*/ 825500 h 850907"/>
                  <a:gd name="connsiteX3" fmla="*/ 1880380 w 2801744"/>
                  <a:gd name="connsiteY3" fmla="*/ 285750 h 850907"/>
                  <a:gd name="connsiteX4" fmla="*/ 2626505 w 2801744"/>
                  <a:gd name="connsiteY4" fmla="*/ 152400 h 850907"/>
                  <a:gd name="connsiteX5" fmla="*/ 2801130 w 2801744"/>
                  <a:gd name="connsiteY5" fmla="*/ 0 h 850907"/>
                  <a:gd name="connsiteX0" fmla="*/ 197630 w 2803720"/>
                  <a:gd name="connsiteY0" fmla="*/ 565150 h 850907"/>
                  <a:gd name="connsiteX1" fmla="*/ 64280 w 2803720"/>
                  <a:gd name="connsiteY1" fmla="*/ 742950 h 850907"/>
                  <a:gd name="connsiteX2" fmla="*/ 1099330 w 2803720"/>
                  <a:gd name="connsiteY2" fmla="*/ 825500 h 850907"/>
                  <a:gd name="connsiteX3" fmla="*/ 1880380 w 2803720"/>
                  <a:gd name="connsiteY3" fmla="*/ 285750 h 850907"/>
                  <a:gd name="connsiteX4" fmla="*/ 2664605 w 2803720"/>
                  <a:gd name="connsiteY4" fmla="*/ 174625 h 850907"/>
                  <a:gd name="connsiteX5" fmla="*/ 2801130 w 2803720"/>
                  <a:gd name="connsiteY5" fmla="*/ 0 h 850907"/>
                  <a:gd name="connsiteX0" fmla="*/ 197630 w 2801624"/>
                  <a:gd name="connsiteY0" fmla="*/ 565150 h 847247"/>
                  <a:gd name="connsiteX1" fmla="*/ 64280 w 2801624"/>
                  <a:gd name="connsiteY1" fmla="*/ 742950 h 847247"/>
                  <a:gd name="connsiteX2" fmla="*/ 1099330 w 2801624"/>
                  <a:gd name="connsiteY2" fmla="*/ 825500 h 847247"/>
                  <a:gd name="connsiteX3" fmla="*/ 2169940 w 2801624"/>
                  <a:gd name="connsiteY3" fmla="*/ 339090 h 847247"/>
                  <a:gd name="connsiteX4" fmla="*/ 2664605 w 2801624"/>
                  <a:gd name="connsiteY4" fmla="*/ 174625 h 847247"/>
                  <a:gd name="connsiteX5" fmla="*/ 2801130 w 2801624"/>
                  <a:gd name="connsiteY5" fmla="*/ 0 h 847247"/>
                  <a:gd name="connsiteX0" fmla="*/ 243162 w 2847156"/>
                  <a:gd name="connsiteY0" fmla="*/ 565150 h 814508"/>
                  <a:gd name="connsiteX1" fmla="*/ 109812 w 2847156"/>
                  <a:gd name="connsiteY1" fmla="*/ 742950 h 814508"/>
                  <a:gd name="connsiteX2" fmla="*/ 1762082 w 2847156"/>
                  <a:gd name="connsiteY2" fmla="*/ 787400 h 814508"/>
                  <a:gd name="connsiteX3" fmla="*/ 2215472 w 2847156"/>
                  <a:gd name="connsiteY3" fmla="*/ 339090 h 814508"/>
                  <a:gd name="connsiteX4" fmla="*/ 2710137 w 2847156"/>
                  <a:gd name="connsiteY4" fmla="*/ 174625 h 814508"/>
                  <a:gd name="connsiteX5" fmla="*/ 2846662 w 2847156"/>
                  <a:gd name="connsiteY5" fmla="*/ 0 h 814508"/>
                  <a:gd name="connsiteX0" fmla="*/ 192586 w 2796580"/>
                  <a:gd name="connsiteY0" fmla="*/ 565150 h 813192"/>
                  <a:gd name="connsiteX1" fmla="*/ 59236 w 2796580"/>
                  <a:gd name="connsiteY1" fmla="*/ 742950 h 813192"/>
                  <a:gd name="connsiteX2" fmla="*/ 1711506 w 2796580"/>
                  <a:gd name="connsiteY2" fmla="*/ 787400 h 813192"/>
                  <a:gd name="connsiteX3" fmla="*/ 2164896 w 2796580"/>
                  <a:gd name="connsiteY3" fmla="*/ 339090 h 813192"/>
                  <a:gd name="connsiteX4" fmla="*/ 2659561 w 2796580"/>
                  <a:gd name="connsiteY4" fmla="*/ 174625 h 813192"/>
                  <a:gd name="connsiteX5" fmla="*/ 2796086 w 2796580"/>
                  <a:gd name="connsiteY5" fmla="*/ 0 h 813192"/>
                  <a:gd name="connsiteX0" fmla="*/ 96288 w 2700282"/>
                  <a:gd name="connsiteY0" fmla="*/ 565150 h 813192"/>
                  <a:gd name="connsiteX1" fmla="*/ 115338 w 2700282"/>
                  <a:gd name="connsiteY1" fmla="*/ 742950 h 813192"/>
                  <a:gd name="connsiteX2" fmla="*/ 1615208 w 2700282"/>
                  <a:gd name="connsiteY2" fmla="*/ 787400 h 813192"/>
                  <a:gd name="connsiteX3" fmla="*/ 2068598 w 2700282"/>
                  <a:gd name="connsiteY3" fmla="*/ 339090 h 813192"/>
                  <a:gd name="connsiteX4" fmla="*/ 2563263 w 2700282"/>
                  <a:gd name="connsiteY4" fmla="*/ 174625 h 813192"/>
                  <a:gd name="connsiteX5" fmla="*/ 2699788 w 2700282"/>
                  <a:gd name="connsiteY5" fmla="*/ 0 h 813192"/>
                  <a:gd name="connsiteX0" fmla="*/ 59907 w 2663901"/>
                  <a:gd name="connsiteY0" fmla="*/ 565150 h 813192"/>
                  <a:gd name="connsiteX1" fmla="*/ 78957 w 2663901"/>
                  <a:gd name="connsiteY1" fmla="*/ 742950 h 813192"/>
                  <a:gd name="connsiteX2" fmla="*/ 1578827 w 2663901"/>
                  <a:gd name="connsiteY2" fmla="*/ 787400 h 813192"/>
                  <a:gd name="connsiteX3" fmla="*/ 2032217 w 2663901"/>
                  <a:gd name="connsiteY3" fmla="*/ 339090 h 813192"/>
                  <a:gd name="connsiteX4" fmla="*/ 2526882 w 2663901"/>
                  <a:gd name="connsiteY4" fmla="*/ 174625 h 813192"/>
                  <a:gd name="connsiteX5" fmla="*/ 2663407 w 2663901"/>
                  <a:gd name="connsiteY5" fmla="*/ 0 h 813192"/>
                  <a:gd name="connsiteX0" fmla="*/ 48918 w 2652912"/>
                  <a:gd name="connsiteY0" fmla="*/ 565150 h 800415"/>
                  <a:gd name="connsiteX1" fmla="*/ 87018 w 2652912"/>
                  <a:gd name="connsiteY1" fmla="*/ 673894 h 800415"/>
                  <a:gd name="connsiteX2" fmla="*/ 1567838 w 2652912"/>
                  <a:gd name="connsiteY2" fmla="*/ 787400 h 800415"/>
                  <a:gd name="connsiteX3" fmla="*/ 2021228 w 2652912"/>
                  <a:gd name="connsiteY3" fmla="*/ 339090 h 800415"/>
                  <a:gd name="connsiteX4" fmla="*/ 2515893 w 2652912"/>
                  <a:gd name="connsiteY4" fmla="*/ 174625 h 800415"/>
                  <a:gd name="connsiteX5" fmla="*/ 2652418 w 2652912"/>
                  <a:gd name="connsiteY5" fmla="*/ 0 h 800415"/>
                  <a:gd name="connsiteX0" fmla="*/ 35708 w 2639702"/>
                  <a:gd name="connsiteY0" fmla="*/ 565150 h 800415"/>
                  <a:gd name="connsiteX1" fmla="*/ 73808 w 2639702"/>
                  <a:gd name="connsiteY1" fmla="*/ 673894 h 800415"/>
                  <a:gd name="connsiteX2" fmla="*/ 1554628 w 2639702"/>
                  <a:gd name="connsiteY2" fmla="*/ 787400 h 800415"/>
                  <a:gd name="connsiteX3" fmla="*/ 2008018 w 2639702"/>
                  <a:gd name="connsiteY3" fmla="*/ 339090 h 800415"/>
                  <a:gd name="connsiteX4" fmla="*/ 2502683 w 2639702"/>
                  <a:gd name="connsiteY4" fmla="*/ 174625 h 800415"/>
                  <a:gd name="connsiteX5" fmla="*/ 2639208 w 2639702"/>
                  <a:gd name="connsiteY5" fmla="*/ 0 h 800415"/>
                  <a:gd name="connsiteX0" fmla="*/ 40109 w 2644103"/>
                  <a:gd name="connsiteY0" fmla="*/ 565150 h 800415"/>
                  <a:gd name="connsiteX1" fmla="*/ 78209 w 2644103"/>
                  <a:gd name="connsiteY1" fmla="*/ 673894 h 800415"/>
                  <a:gd name="connsiteX2" fmla="*/ 1559029 w 2644103"/>
                  <a:gd name="connsiteY2" fmla="*/ 787400 h 800415"/>
                  <a:gd name="connsiteX3" fmla="*/ 2012419 w 2644103"/>
                  <a:gd name="connsiteY3" fmla="*/ 339090 h 800415"/>
                  <a:gd name="connsiteX4" fmla="*/ 2507084 w 2644103"/>
                  <a:gd name="connsiteY4" fmla="*/ 174625 h 800415"/>
                  <a:gd name="connsiteX5" fmla="*/ 2643609 w 2644103"/>
                  <a:gd name="connsiteY5" fmla="*/ 0 h 800415"/>
                  <a:gd name="connsiteX0" fmla="*/ 18394 w 2622388"/>
                  <a:gd name="connsiteY0" fmla="*/ 565150 h 799378"/>
                  <a:gd name="connsiteX1" fmla="*/ 56494 w 2622388"/>
                  <a:gd name="connsiteY1" fmla="*/ 673894 h 799378"/>
                  <a:gd name="connsiteX2" fmla="*/ 1537314 w 2622388"/>
                  <a:gd name="connsiteY2" fmla="*/ 787400 h 799378"/>
                  <a:gd name="connsiteX3" fmla="*/ 1990704 w 2622388"/>
                  <a:gd name="connsiteY3" fmla="*/ 339090 h 799378"/>
                  <a:gd name="connsiteX4" fmla="*/ 2485369 w 2622388"/>
                  <a:gd name="connsiteY4" fmla="*/ 174625 h 799378"/>
                  <a:gd name="connsiteX5" fmla="*/ 2621894 w 2622388"/>
                  <a:gd name="connsiteY5" fmla="*/ 0 h 799378"/>
                  <a:gd name="connsiteX0" fmla="*/ 85108 w 2696246"/>
                  <a:gd name="connsiteY0" fmla="*/ 581819 h 800747"/>
                  <a:gd name="connsiteX1" fmla="*/ 130352 w 2696246"/>
                  <a:gd name="connsiteY1" fmla="*/ 673894 h 800747"/>
                  <a:gd name="connsiteX2" fmla="*/ 1611172 w 2696246"/>
                  <a:gd name="connsiteY2" fmla="*/ 787400 h 800747"/>
                  <a:gd name="connsiteX3" fmla="*/ 2064562 w 2696246"/>
                  <a:gd name="connsiteY3" fmla="*/ 339090 h 800747"/>
                  <a:gd name="connsiteX4" fmla="*/ 2559227 w 2696246"/>
                  <a:gd name="connsiteY4" fmla="*/ 174625 h 800747"/>
                  <a:gd name="connsiteX5" fmla="*/ 2695752 w 2696246"/>
                  <a:gd name="connsiteY5" fmla="*/ 0 h 800747"/>
                  <a:gd name="connsiteX0" fmla="*/ 8871 w 2620009"/>
                  <a:gd name="connsiteY0" fmla="*/ 581819 h 799114"/>
                  <a:gd name="connsiteX1" fmla="*/ 54115 w 2620009"/>
                  <a:gd name="connsiteY1" fmla="*/ 673894 h 799114"/>
                  <a:gd name="connsiteX2" fmla="*/ 1534935 w 2620009"/>
                  <a:gd name="connsiteY2" fmla="*/ 787400 h 799114"/>
                  <a:gd name="connsiteX3" fmla="*/ 1988325 w 2620009"/>
                  <a:gd name="connsiteY3" fmla="*/ 339090 h 799114"/>
                  <a:gd name="connsiteX4" fmla="*/ 2482990 w 2620009"/>
                  <a:gd name="connsiteY4" fmla="*/ 174625 h 799114"/>
                  <a:gd name="connsiteX5" fmla="*/ 2619515 w 2620009"/>
                  <a:gd name="connsiteY5" fmla="*/ 0 h 799114"/>
                  <a:gd name="connsiteX0" fmla="*/ 722 w 2611860"/>
                  <a:gd name="connsiteY0" fmla="*/ 581819 h 812765"/>
                  <a:gd name="connsiteX1" fmla="*/ 288854 w 2611860"/>
                  <a:gd name="connsiteY1" fmla="*/ 754856 h 812765"/>
                  <a:gd name="connsiteX2" fmla="*/ 1526786 w 2611860"/>
                  <a:gd name="connsiteY2" fmla="*/ 787400 h 812765"/>
                  <a:gd name="connsiteX3" fmla="*/ 1980176 w 2611860"/>
                  <a:gd name="connsiteY3" fmla="*/ 339090 h 812765"/>
                  <a:gd name="connsiteX4" fmla="*/ 2474841 w 2611860"/>
                  <a:gd name="connsiteY4" fmla="*/ 174625 h 812765"/>
                  <a:gd name="connsiteX5" fmla="*/ 2611366 w 2611860"/>
                  <a:gd name="connsiteY5" fmla="*/ 0 h 812765"/>
                  <a:gd name="connsiteX0" fmla="*/ 7319 w 2618457"/>
                  <a:gd name="connsiteY0" fmla="*/ 581819 h 812765"/>
                  <a:gd name="connsiteX1" fmla="*/ 295451 w 2618457"/>
                  <a:gd name="connsiteY1" fmla="*/ 754856 h 812765"/>
                  <a:gd name="connsiteX2" fmla="*/ 1533383 w 2618457"/>
                  <a:gd name="connsiteY2" fmla="*/ 787400 h 812765"/>
                  <a:gd name="connsiteX3" fmla="*/ 1986773 w 2618457"/>
                  <a:gd name="connsiteY3" fmla="*/ 339090 h 812765"/>
                  <a:gd name="connsiteX4" fmla="*/ 2481438 w 2618457"/>
                  <a:gd name="connsiteY4" fmla="*/ 174625 h 812765"/>
                  <a:gd name="connsiteX5" fmla="*/ 2617963 w 2618457"/>
                  <a:gd name="connsiteY5" fmla="*/ 0 h 812765"/>
                  <a:gd name="connsiteX0" fmla="*/ 2414 w 2613552"/>
                  <a:gd name="connsiteY0" fmla="*/ 581819 h 812765"/>
                  <a:gd name="connsiteX1" fmla="*/ 290546 w 2613552"/>
                  <a:gd name="connsiteY1" fmla="*/ 754856 h 812765"/>
                  <a:gd name="connsiteX2" fmla="*/ 1528478 w 2613552"/>
                  <a:gd name="connsiteY2" fmla="*/ 787400 h 812765"/>
                  <a:gd name="connsiteX3" fmla="*/ 1981868 w 2613552"/>
                  <a:gd name="connsiteY3" fmla="*/ 339090 h 812765"/>
                  <a:gd name="connsiteX4" fmla="*/ 2476533 w 2613552"/>
                  <a:gd name="connsiteY4" fmla="*/ 174625 h 812765"/>
                  <a:gd name="connsiteX5" fmla="*/ 2613058 w 2613552"/>
                  <a:gd name="connsiteY5" fmla="*/ 0 h 812765"/>
                  <a:gd name="connsiteX0" fmla="*/ 6693 w 2620213"/>
                  <a:gd name="connsiteY0" fmla="*/ 569913 h 817867"/>
                  <a:gd name="connsiteX1" fmla="*/ 297207 w 2620213"/>
                  <a:gd name="connsiteY1" fmla="*/ 754856 h 817867"/>
                  <a:gd name="connsiteX2" fmla="*/ 1535139 w 2620213"/>
                  <a:gd name="connsiteY2" fmla="*/ 787400 h 817867"/>
                  <a:gd name="connsiteX3" fmla="*/ 1988529 w 2620213"/>
                  <a:gd name="connsiteY3" fmla="*/ 339090 h 817867"/>
                  <a:gd name="connsiteX4" fmla="*/ 2483194 w 2620213"/>
                  <a:gd name="connsiteY4" fmla="*/ 174625 h 817867"/>
                  <a:gd name="connsiteX5" fmla="*/ 2619719 w 2620213"/>
                  <a:gd name="connsiteY5" fmla="*/ 0 h 817867"/>
                  <a:gd name="connsiteX0" fmla="*/ 13670 w 2627190"/>
                  <a:gd name="connsiteY0" fmla="*/ 569913 h 764145"/>
                  <a:gd name="connsiteX1" fmla="*/ 304184 w 2627190"/>
                  <a:gd name="connsiteY1" fmla="*/ 754856 h 764145"/>
                  <a:gd name="connsiteX2" fmla="*/ 1995506 w 2627190"/>
                  <a:gd name="connsiteY2" fmla="*/ 339090 h 764145"/>
                  <a:gd name="connsiteX3" fmla="*/ 2490171 w 2627190"/>
                  <a:gd name="connsiteY3" fmla="*/ 174625 h 764145"/>
                  <a:gd name="connsiteX4" fmla="*/ 2626696 w 2627190"/>
                  <a:gd name="connsiteY4" fmla="*/ 0 h 764145"/>
                  <a:gd name="connsiteX0" fmla="*/ 1 w 2613521"/>
                  <a:gd name="connsiteY0" fmla="*/ 569913 h 569913"/>
                  <a:gd name="connsiteX1" fmla="*/ 1981837 w 2613521"/>
                  <a:gd name="connsiteY1" fmla="*/ 339090 h 569913"/>
                  <a:gd name="connsiteX2" fmla="*/ 2476502 w 2613521"/>
                  <a:gd name="connsiteY2" fmla="*/ 174625 h 569913"/>
                  <a:gd name="connsiteX3" fmla="*/ 2613027 w 2613521"/>
                  <a:gd name="connsiteY3" fmla="*/ 0 h 569913"/>
                  <a:gd name="connsiteX0" fmla="*/ 0 w 828000"/>
                  <a:gd name="connsiteY0" fmla="*/ 236413 h 339565"/>
                  <a:gd name="connsiteX1" fmla="*/ 196316 w 828000"/>
                  <a:gd name="connsiteY1" fmla="*/ 339090 h 339565"/>
                  <a:gd name="connsiteX2" fmla="*/ 690981 w 828000"/>
                  <a:gd name="connsiteY2" fmla="*/ 174625 h 339565"/>
                  <a:gd name="connsiteX3" fmla="*/ 827506 w 828000"/>
                  <a:gd name="connsiteY3" fmla="*/ 0 h 339565"/>
                  <a:gd name="connsiteX0" fmla="*/ 4451 w 832451"/>
                  <a:gd name="connsiteY0" fmla="*/ 236413 h 359974"/>
                  <a:gd name="connsiteX1" fmla="*/ 200767 w 832451"/>
                  <a:gd name="connsiteY1" fmla="*/ 339090 h 359974"/>
                  <a:gd name="connsiteX2" fmla="*/ 695432 w 832451"/>
                  <a:gd name="connsiteY2" fmla="*/ 174625 h 359974"/>
                  <a:gd name="connsiteX3" fmla="*/ 831957 w 832451"/>
                  <a:gd name="connsiteY3" fmla="*/ 0 h 359974"/>
                  <a:gd name="connsiteX0" fmla="*/ 3335 w 885772"/>
                  <a:gd name="connsiteY0" fmla="*/ 226884 h 355460"/>
                  <a:gd name="connsiteX1" fmla="*/ 254088 w 885772"/>
                  <a:gd name="connsiteY1" fmla="*/ 339090 h 355460"/>
                  <a:gd name="connsiteX2" fmla="*/ 748753 w 885772"/>
                  <a:gd name="connsiteY2" fmla="*/ 174625 h 355460"/>
                  <a:gd name="connsiteX3" fmla="*/ 885278 w 885772"/>
                  <a:gd name="connsiteY3" fmla="*/ 0 h 355460"/>
                  <a:gd name="connsiteX0" fmla="*/ 3241 w 885467"/>
                  <a:gd name="connsiteY0" fmla="*/ 226884 h 349795"/>
                  <a:gd name="connsiteX1" fmla="*/ 253994 w 885467"/>
                  <a:gd name="connsiteY1" fmla="*/ 339090 h 349795"/>
                  <a:gd name="connsiteX2" fmla="*/ 715997 w 885467"/>
                  <a:gd name="connsiteY2" fmla="*/ 255618 h 349795"/>
                  <a:gd name="connsiteX3" fmla="*/ 885184 w 885467"/>
                  <a:gd name="connsiteY3" fmla="*/ 0 h 349795"/>
                  <a:gd name="connsiteX0" fmla="*/ 1 w 882227"/>
                  <a:gd name="connsiteY0" fmla="*/ 226884 h 267963"/>
                  <a:gd name="connsiteX1" fmla="*/ 712757 w 882227"/>
                  <a:gd name="connsiteY1" fmla="*/ 255618 h 267963"/>
                  <a:gd name="connsiteX2" fmla="*/ 881944 w 882227"/>
                  <a:gd name="connsiteY2" fmla="*/ 0 h 267963"/>
                  <a:gd name="connsiteX0" fmla="*/ 4526 w 886752"/>
                  <a:gd name="connsiteY0" fmla="*/ 226884 h 320636"/>
                  <a:gd name="connsiteX1" fmla="*/ 717282 w 886752"/>
                  <a:gd name="connsiteY1" fmla="*/ 255618 h 320636"/>
                  <a:gd name="connsiteX2" fmla="*/ 886469 w 886752"/>
                  <a:gd name="connsiteY2" fmla="*/ 0 h 320636"/>
                  <a:gd name="connsiteX0" fmla="*/ 4385 w 908385"/>
                  <a:gd name="connsiteY0" fmla="*/ 229267 h 322113"/>
                  <a:gd name="connsiteX1" fmla="*/ 738915 w 908385"/>
                  <a:gd name="connsiteY1" fmla="*/ 255618 h 322113"/>
                  <a:gd name="connsiteX2" fmla="*/ 908102 w 908385"/>
                  <a:gd name="connsiteY2" fmla="*/ 0 h 322113"/>
                  <a:gd name="connsiteX0" fmla="*/ 4420 w 902977"/>
                  <a:gd name="connsiteY0" fmla="*/ 224502 h 319175"/>
                  <a:gd name="connsiteX1" fmla="*/ 733507 w 902977"/>
                  <a:gd name="connsiteY1" fmla="*/ 255618 h 319175"/>
                  <a:gd name="connsiteX2" fmla="*/ 902694 w 902977"/>
                  <a:gd name="connsiteY2" fmla="*/ 0 h 319175"/>
                  <a:gd name="connsiteX0" fmla="*/ 4420 w 903052"/>
                  <a:gd name="connsiteY0" fmla="*/ 224502 h 319175"/>
                  <a:gd name="connsiteX1" fmla="*/ 733507 w 903052"/>
                  <a:gd name="connsiteY1" fmla="*/ 255618 h 319175"/>
                  <a:gd name="connsiteX2" fmla="*/ 902694 w 903052"/>
                  <a:gd name="connsiteY2" fmla="*/ 0 h 319175"/>
                  <a:gd name="connsiteX0" fmla="*/ 6784 w 663175"/>
                  <a:gd name="connsiteY0" fmla="*/ 222121 h 317731"/>
                  <a:gd name="connsiteX1" fmla="*/ 493629 w 663175"/>
                  <a:gd name="connsiteY1" fmla="*/ 255618 h 317731"/>
                  <a:gd name="connsiteX2" fmla="*/ 662816 w 663175"/>
                  <a:gd name="connsiteY2" fmla="*/ 0 h 317731"/>
                  <a:gd name="connsiteX0" fmla="*/ 5868 w 665962"/>
                  <a:gd name="connsiteY0" fmla="*/ 222121 h 303063"/>
                  <a:gd name="connsiteX1" fmla="*/ 563480 w 665962"/>
                  <a:gd name="connsiteY1" fmla="*/ 212739 h 303063"/>
                  <a:gd name="connsiteX2" fmla="*/ 661900 w 665962"/>
                  <a:gd name="connsiteY2" fmla="*/ 0 h 303063"/>
                  <a:gd name="connsiteX0" fmla="*/ 5868 w 662374"/>
                  <a:gd name="connsiteY0" fmla="*/ 222121 h 303063"/>
                  <a:gd name="connsiteX1" fmla="*/ 563480 w 662374"/>
                  <a:gd name="connsiteY1" fmla="*/ 212739 h 303063"/>
                  <a:gd name="connsiteX2" fmla="*/ 661900 w 662374"/>
                  <a:gd name="connsiteY2" fmla="*/ 0 h 303063"/>
                  <a:gd name="connsiteX0" fmla="*/ 5112 w 661618"/>
                  <a:gd name="connsiteY0" fmla="*/ 222121 h 299628"/>
                  <a:gd name="connsiteX1" fmla="*/ 562724 w 661618"/>
                  <a:gd name="connsiteY1" fmla="*/ 212739 h 299628"/>
                  <a:gd name="connsiteX2" fmla="*/ 661144 w 661618"/>
                  <a:gd name="connsiteY2" fmla="*/ 0 h 299628"/>
                  <a:gd name="connsiteX0" fmla="*/ 216 w 656722"/>
                  <a:gd name="connsiteY0" fmla="*/ 222121 h 282706"/>
                  <a:gd name="connsiteX1" fmla="*/ 557828 w 656722"/>
                  <a:gd name="connsiteY1" fmla="*/ 212739 h 282706"/>
                  <a:gd name="connsiteX2" fmla="*/ 656248 w 656722"/>
                  <a:gd name="connsiteY2" fmla="*/ 0 h 282706"/>
                  <a:gd name="connsiteX0" fmla="*/ 216 w 657295"/>
                  <a:gd name="connsiteY0" fmla="*/ 222121 h 282706"/>
                  <a:gd name="connsiteX1" fmla="*/ 557828 w 657295"/>
                  <a:gd name="connsiteY1" fmla="*/ 212739 h 282706"/>
                  <a:gd name="connsiteX2" fmla="*/ 656248 w 657295"/>
                  <a:gd name="connsiteY2" fmla="*/ 0 h 282706"/>
                  <a:gd name="connsiteX0" fmla="*/ 216 w 868642"/>
                  <a:gd name="connsiteY0" fmla="*/ 334081 h 394666"/>
                  <a:gd name="connsiteX1" fmla="*/ 557828 w 868642"/>
                  <a:gd name="connsiteY1" fmla="*/ 324699 h 394666"/>
                  <a:gd name="connsiteX2" fmla="*/ 868551 w 868642"/>
                  <a:gd name="connsiteY2" fmla="*/ 0 h 394666"/>
                  <a:gd name="connsiteX0" fmla="*/ 216 w 868551"/>
                  <a:gd name="connsiteY0" fmla="*/ 334092 h 394677"/>
                  <a:gd name="connsiteX1" fmla="*/ 557828 w 868551"/>
                  <a:gd name="connsiteY1" fmla="*/ 324710 h 394677"/>
                  <a:gd name="connsiteX2" fmla="*/ 868551 w 868551"/>
                  <a:gd name="connsiteY2" fmla="*/ 11 h 394677"/>
                  <a:gd name="connsiteX0" fmla="*/ 556 w 555881"/>
                  <a:gd name="connsiteY0" fmla="*/ 0 h 537058"/>
                  <a:gd name="connsiteX1" fmla="*/ 245158 w 555881"/>
                  <a:gd name="connsiteY1" fmla="*/ 536130 h 537058"/>
                  <a:gd name="connsiteX2" fmla="*/ 555881 w 555881"/>
                  <a:gd name="connsiteY2" fmla="*/ 211431 h 537058"/>
                  <a:gd name="connsiteX0" fmla="*/ 1013 w 556338"/>
                  <a:gd name="connsiteY0" fmla="*/ 0 h 472895"/>
                  <a:gd name="connsiteX1" fmla="*/ 155795 w 556338"/>
                  <a:gd name="connsiteY1" fmla="*/ 471811 h 472895"/>
                  <a:gd name="connsiteX2" fmla="*/ 556338 w 556338"/>
                  <a:gd name="connsiteY2" fmla="*/ 211431 h 472895"/>
                  <a:gd name="connsiteX0" fmla="*/ 589 w 555914"/>
                  <a:gd name="connsiteY0" fmla="*/ 0 h 520418"/>
                  <a:gd name="connsiteX1" fmla="*/ 234304 w 555914"/>
                  <a:gd name="connsiteY1" fmla="*/ 519454 h 520418"/>
                  <a:gd name="connsiteX2" fmla="*/ 555914 w 555914"/>
                  <a:gd name="connsiteY2" fmla="*/ 211431 h 520418"/>
                  <a:gd name="connsiteX0" fmla="*/ 589 w 555914"/>
                  <a:gd name="connsiteY0" fmla="*/ 0 h 520418"/>
                  <a:gd name="connsiteX1" fmla="*/ 234304 w 555914"/>
                  <a:gd name="connsiteY1" fmla="*/ 519454 h 520418"/>
                  <a:gd name="connsiteX2" fmla="*/ 555914 w 555914"/>
                  <a:gd name="connsiteY2" fmla="*/ 211431 h 520418"/>
                  <a:gd name="connsiteX0" fmla="*/ 748 w 556073"/>
                  <a:gd name="connsiteY0" fmla="*/ 0 h 519475"/>
                  <a:gd name="connsiteX1" fmla="*/ 234463 w 556073"/>
                  <a:gd name="connsiteY1" fmla="*/ 519454 h 519475"/>
                  <a:gd name="connsiteX2" fmla="*/ 556073 w 556073"/>
                  <a:gd name="connsiteY2" fmla="*/ 211431 h 519475"/>
                  <a:gd name="connsiteX0" fmla="*/ 710 w 556035"/>
                  <a:gd name="connsiteY0" fmla="*/ 0 h 555205"/>
                  <a:gd name="connsiteX1" fmla="*/ 242589 w 556035"/>
                  <a:gd name="connsiteY1" fmla="*/ 555186 h 555205"/>
                  <a:gd name="connsiteX2" fmla="*/ 556035 w 556035"/>
                  <a:gd name="connsiteY2" fmla="*/ 211431 h 555205"/>
                  <a:gd name="connsiteX0" fmla="*/ 23142 w 578467"/>
                  <a:gd name="connsiteY0" fmla="*/ 0 h 555205"/>
                  <a:gd name="connsiteX1" fmla="*/ 265021 w 578467"/>
                  <a:gd name="connsiteY1" fmla="*/ 555186 h 555205"/>
                  <a:gd name="connsiteX2" fmla="*/ 578467 w 578467"/>
                  <a:gd name="connsiteY2" fmla="*/ 211431 h 555205"/>
                  <a:gd name="connsiteX0" fmla="*/ 36611 w 591936"/>
                  <a:gd name="connsiteY0" fmla="*/ 0 h 555205"/>
                  <a:gd name="connsiteX1" fmla="*/ 278490 w 591936"/>
                  <a:gd name="connsiteY1" fmla="*/ 555186 h 555205"/>
                  <a:gd name="connsiteX2" fmla="*/ 591936 w 591936"/>
                  <a:gd name="connsiteY2" fmla="*/ 211431 h 555205"/>
                  <a:gd name="connsiteX0" fmla="*/ 36611 w 591936"/>
                  <a:gd name="connsiteY0" fmla="*/ 0 h 555193"/>
                  <a:gd name="connsiteX1" fmla="*/ 278490 w 591936"/>
                  <a:gd name="connsiteY1" fmla="*/ 555186 h 555193"/>
                  <a:gd name="connsiteX2" fmla="*/ 591936 w 591936"/>
                  <a:gd name="connsiteY2" fmla="*/ 211431 h 555193"/>
                  <a:gd name="connsiteX0" fmla="*/ 36611 w 630041"/>
                  <a:gd name="connsiteY0" fmla="*/ 0 h 555193"/>
                  <a:gd name="connsiteX1" fmla="*/ 278490 w 630041"/>
                  <a:gd name="connsiteY1" fmla="*/ 555186 h 555193"/>
                  <a:gd name="connsiteX2" fmla="*/ 630041 w 630041"/>
                  <a:gd name="connsiteY2" fmla="*/ 211431 h 555193"/>
                  <a:gd name="connsiteX0" fmla="*/ 36611 w 630041"/>
                  <a:gd name="connsiteY0" fmla="*/ 0 h 555193"/>
                  <a:gd name="connsiteX1" fmla="*/ 278490 w 630041"/>
                  <a:gd name="connsiteY1" fmla="*/ 555186 h 555193"/>
                  <a:gd name="connsiteX2" fmla="*/ 630041 w 630041"/>
                  <a:gd name="connsiteY2" fmla="*/ 211431 h 555193"/>
                  <a:gd name="connsiteX0" fmla="*/ 25825 w 708279"/>
                  <a:gd name="connsiteY0" fmla="*/ 288822 h 360415"/>
                  <a:gd name="connsiteX1" fmla="*/ 356728 w 708279"/>
                  <a:gd name="connsiteY1" fmla="*/ 343755 h 360415"/>
                  <a:gd name="connsiteX2" fmla="*/ 708279 w 708279"/>
                  <a:gd name="connsiteY2" fmla="*/ 0 h 360415"/>
                  <a:gd name="connsiteX0" fmla="*/ 0 w 682454"/>
                  <a:gd name="connsiteY0" fmla="*/ 288822 h 343819"/>
                  <a:gd name="connsiteX1" fmla="*/ 330903 w 682454"/>
                  <a:gd name="connsiteY1" fmla="*/ 343755 h 343819"/>
                  <a:gd name="connsiteX2" fmla="*/ 682454 w 682454"/>
                  <a:gd name="connsiteY2" fmla="*/ 0 h 343819"/>
                  <a:gd name="connsiteX0" fmla="*/ 0 w 694485"/>
                  <a:gd name="connsiteY0" fmla="*/ 300733 h 343840"/>
                  <a:gd name="connsiteX1" fmla="*/ 342934 w 694485"/>
                  <a:gd name="connsiteY1" fmla="*/ 343755 h 343840"/>
                  <a:gd name="connsiteX2" fmla="*/ 694485 w 694485"/>
                  <a:gd name="connsiteY2" fmla="*/ 0 h 343840"/>
                  <a:gd name="connsiteX0" fmla="*/ 0 w 694485"/>
                  <a:gd name="connsiteY0" fmla="*/ 300834 h 343941"/>
                  <a:gd name="connsiteX1" fmla="*/ 342934 w 694485"/>
                  <a:gd name="connsiteY1" fmla="*/ 343856 h 343941"/>
                  <a:gd name="connsiteX2" fmla="*/ 694485 w 694485"/>
                  <a:gd name="connsiteY2" fmla="*/ 101 h 343941"/>
                  <a:gd name="connsiteX0" fmla="*/ 0 w 694485"/>
                  <a:gd name="connsiteY0" fmla="*/ 300834 h 343941"/>
                  <a:gd name="connsiteX1" fmla="*/ 342934 w 694485"/>
                  <a:gd name="connsiteY1" fmla="*/ 343856 h 343941"/>
                  <a:gd name="connsiteX2" fmla="*/ 694485 w 694485"/>
                  <a:gd name="connsiteY2" fmla="*/ 101 h 343941"/>
                  <a:gd name="connsiteX0" fmla="*/ 0 w 694485"/>
                  <a:gd name="connsiteY0" fmla="*/ 300834 h 343941"/>
                  <a:gd name="connsiteX1" fmla="*/ 342934 w 694485"/>
                  <a:gd name="connsiteY1" fmla="*/ 343856 h 343941"/>
                  <a:gd name="connsiteX2" fmla="*/ 694485 w 694485"/>
                  <a:gd name="connsiteY2" fmla="*/ 101 h 34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4485" h="343941">
                    <a:moveTo>
                      <a:pt x="0" y="300834"/>
                    </a:moveTo>
                    <a:cubicBezTo>
                      <a:pt x="52701" y="309201"/>
                      <a:pt x="16984" y="345937"/>
                      <a:pt x="342934" y="343856"/>
                    </a:cubicBezTo>
                    <a:cubicBezTo>
                      <a:pt x="636051" y="342129"/>
                      <a:pt x="593370" y="-6819"/>
                      <a:pt x="694485" y="101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17" name="Freihandform 116"/>
              <p:cNvSpPr/>
              <p:nvPr/>
            </p:nvSpPr>
            <p:spPr>
              <a:xfrm>
                <a:off x="5213158" y="1263650"/>
                <a:ext cx="2597342" cy="2387201"/>
              </a:xfrm>
              <a:custGeom>
                <a:avLst/>
                <a:gdLst>
                  <a:gd name="connsiteX0" fmla="*/ 19050 w 2597150"/>
                  <a:gd name="connsiteY0" fmla="*/ 1295400 h 2387600"/>
                  <a:gd name="connsiteX1" fmla="*/ 1301750 w 2597150"/>
                  <a:gd name="connsiteY1" fmla="*/ 0 h 2387600"/>
                  <a:gd name="connsiteX2" fmla="*/ 2597150 w 2597150"/>
                  <a:gd name="connsiteY2" fmla="*/ 1308100 h 2387600"/>
                  <a:gd name="connsiteX3" fmla="*/ 2597150 w 2597150"/>
                  <a:gd name="connsiteY3" fmla="*/ 2387600 h 2387600"/>
                  <a:gd name="connsiteX4" fmla="*/ 0 w 2597150"/>
                  <a:gd name="connsiteY4" fmla="*/ 2387600 h 2387600"/>
                  <a:gd name="connsiteX5" fmla="*/ 19050 w 2597150"/>
                  <a:gd name="connsiteY5" fmla="*/ 1295400 h 238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7150" h="2387600">
                    <a:moveTo>
                      <a:pt x="19050" y="1295400"/>
                    </a:moveTo>
                    <a:lnTo>
                      <a:pt x="1301750" y="0"/>
                    </a:lnTo>
                    <a:lnTo>
                      <a:pt x="2597150" y="1308100"/>
                    </a:lnTo>
                    <a:lnTo>
                      <a:pt x="2597150" y="2387600"/>
                    </a:lnTo>
                    <a:lnTo>
                      <a:pt x="0" y="2387600"/>
                    </a:lnTo>
                    <a:cubicBezTo>
                      <a:pt x="2117" y="2027767"/>
                      <a:pt x="4233" y="1667933"/>
                      <a:pt x="19050" y="1295400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118" name="Gerade Verbindung 117"/>
              <p:cNvCxnSpPr>
                <a:endCxn id="158" idx="1"/>
              </p:cNvCxnSpPr>
              <p:nvPr/>
            </p:nvCxnSpPr>
            <p:spPr>
              <a:xfrm flipH="1">
                <a:off x="5184581" y="2536612"/>
                <a:ext cx="41754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 Verbindung 118"/>
              <p:cNvCxnSpPr/>
              <p:nvPr/>
            </p:nvCxnSpPr>
            <p:spPr>
              <a:xfrm>
                <a:off x="5608476" y="2536612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 Verbindung 119"/>
              <p:cNvCxnSpPr/>
              <p:nvPr/>
            </p:nvCxnSpPr>
            <p:spPr>
              <a:xfrm flipV="1">
                <a:off x="5602125" y="2536612"/>
                <a:ext cx="0" cy="7713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Gerade Verbindung 120"/>
              <p:cNvCxnSpPr/>
              <p:nvPr/>
            </p:nvCxnSpPr>
            <p:spPr>
              <a:xfrm flipH="1">
                <a:off x="5760887" y="1374756"/>
                <a:ext cx="679500" cy="6904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 Verbindung 121"/>
              <p:cNvCxnSpPr/>
              <p:nvPr/>
            </p:nvCxnSpPr>
            <p:spPr>
              <a:xfrm flipV="1">
                <a:off x="6438799" y="1284285"/>
                <a:ext cx="0" cy="936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uppieren 336"/>
              <p:cNvGrpSpPr>
                <a:grpSpLocks noChangeAspect="1"/>
              </p:cNvGrpSpPr>
              <p:nvPr/>
            </p:nvGrpSpPr>
            <p:grpSpPr bwMode="auto">
              <a:xfrm rot="-2700000">
                <a:off x="4924917" y="1897221"/>
                <a:ext cx="1776859" cy="21420"/>
                <a:chOff x="6048375" y="2852994"/>
                <a:chExt cx="2986247" cy="36000"/>
              </a:xfrm>
            </p:grpSpPr>
            <p:sp>
              <p:nvSpPr>
                <p:cNvPr id="158" name="Rechteck 157"/>
                <p:cNvSpPr/>
                <p:nvPr/>
              </p:nvSpPr>
              <p:spPr>
                <a:xfrm>
                  <a:off x="6048413" y="2849572"/>
                  <a:ext cx="466936" cy="37346"/>
                </a:xfrm>
                <a:prstGeom prst="rect">
                  <a:avLst/>
                </a:prstGeom>
                <a:solidFill>
                  <a:schemeClr val="accent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59" name="Rechteck 158"/>
                <p:cNvSpPr/>
                <p:nvPr/>
              </p:nvSpPr>
              <p:spPr>
                <a:xfrm>
                  <a:off x="6550276" y="2849572"/>
                  <a:ext cx="466934" cy="37346"/>
                </a:xfrm>
                <a:prstGeom prst="rect">
                  <a:avLst/>
                </a:prstGeom>
                <a:solidFill>
                  <a:schemeClr val="accent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60" name="Rechteck 159"/>
                <p:cNvSpPr/>
                <p:nvPr/>
              </p:nvSpPr>
              <p:spPr>
                <a:xfrm>
                  <a:off x="7055913" y="2849572"/>
                  <a:ext cx="466934" cy="37346"/>
                </a:xfrm>
                <a:prstGeom prst="rect">
                  <a:avLst/>
                </a:prstGeom>
                <a:solidFill>
                  <a:schemeClr val="accent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61" name="Rechteck 160"/>
                <p:cNvSpPr/>
                <p:nvPr/>
              </p:nvSpPr>
              <p:spPr>
                <a:xfrm>
                  <a:off x="7561549" y="2849572"/>
                  <a:ext cx="466934" cy="37346"/>
                </a:xfrm>
                <a:prstGeom prst="rect">
                  <a:avLst/>
                </a:prstGeom>
                <a:solidFill>
                  <a:schemeClr val="accent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62" name="Rechteck 161"/>
                <p:cNvSpPr/>
                <p:nvPr/>
              </p:nvSpPr>
              <p:spPr>
                <a:xfrm>
                  <a:off x="8063412" y="2849572"/>
                  <a:ext cx="466936" cy="37346"/>
                </a:xfrm>
                <a:prstGeom prst="rect">
                  <a:avLst/>
                </a:prstGeom>
                <a:solidFill>
                  <a:schemeClr val="accent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63" name="Rechteck 162"/>
                <p:cNvSpPr/>
                <p:nvPr/>
              </p:nvSpPr>
              <p:spPr>
                <a:xfrm>
                  <a:off x="8569048" y="2849572"/>
                  <a:ext cx="466936" cy="37346"/>
                </a:xfrm>
                <a:prstGeom prst="rect">
                  <a:avLst/>
                </a:prstGeom>
                <a:solidFill>
                  <a:schemeClr val="accent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124" name="Rechteck 123"/>
              <p:cNvSpPr/>
              <p:nvPr/>
            </p:nvSpPr>
            <p:spPr>
              <a:xfrm>
                <a:off x="4597163" y="3387370"/>
                <a:ext cx="490574" cy="23808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700" ker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5" name="AutoShape 555"/>
              <p:cNvSpPr>
                <a:spLocks noChangeArrowheads="1"/>
              </p:cNvSpPr>
              <p:nvPr/>
            </p:nvSpPr>
            <p:spPr bwMode="auto">
              <a:xfrm>
                <a:off x="4632090" y="3433400"/>
                <a:ext cx="173051" cy="155549"/>
              </a:xfrm>
              <a:prstGeom prst="roundRect">
                <a:avLst>
                  <a:gd name="adj" fmla="val 18750"/>
                </a:avLst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altLang="de-DE" sz="700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5002006" y="3534983"/>
                <a:ext cx="53979" cy="5396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27" name="Gerade Verbindung 126"/>
              <p:cNvCxnSpPr/>
              <p:nvPr/>
            </p:nvCxnSpPr>
            <p:spPr>
              <a:xfrm flipV="1">
                <a:off x="5760887" y="2065204"/>
                <a:ext cx="0" cy="12428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Freihandform 127"/>
              <p:cNvSpPr/>
              <p:nvPr/>
            </p:nvSpPr>
            <p:spPr>
              <a:xfrm>
                <a:off x="5027408" y="3331817"/>
                <a:ext cx="574717" cy="282528"/>
              </a:xfrm>
              <a:custGeom>
                <a:avLst/>
                <a:gdLst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47130 w 2801130"/>
                  <a:gd name="connsiteY4" fmla="*/ 292100 h 850907"/>
                  <a:gd name="connsiteX5" fmla="*/ 2801130 w 2801130"/>
                  <a:gd name="connsiteY5" fmla="*/ 0 h 850907"/>
                  <a:gd name="connsiteX6" fmla="*/ 2801130 w 2801130"/>
                  <a:gd name="connsiteY6" fmla="*/ 0 h 850907"/>
                  <a:gd name="connsiteX7" fmla="*/ 2705880 w 2801130"/>
                  <a:gd name="connsiteY7" fmla="*/ 69215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47130 w 2801130"/>
                  <a:gd name="connsiteY4" fmla="*/ 292100 h 850907"/>
                  <a:gd name="connsiteX5" fmla="*/ 2801130 w 2801130"/>
                  <a:gd name="connsiteY5" fmla="*/ 0 h 850907"/>
                  <a:gd name="connsiteX6" fmla="*/ 2801130 w 2801130"/>
                  <a:gd name="connsiteY6" fmla="*/ 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47130 w 2801130"/>
                  <a:gd name="connsiteY4" fmla="*/ 292100 h 850907"/>
                  <a:gd name="connsiteX5" fmla="*/ 2801130 w 2801130"/>
                  <a:gd name="connsiteY5" fmla="*/ 0 h 850907"/>
                  <a:gd name="connsiteX6" fmla="*/ 2801130 w 2801130"/>
                  <a:gd name="connsiteY6" fmla="*/ 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88405 w 2801130"/>
                  <a:gd name="connsiteY4" fmla="*/ 146050 h 850907"/>
                  <a:gd name="connsiteX5" fmla="*/ 2801130 w 2801130"/>
                  <a:gd name="connsiteY5" fmla="*/ 0 h 850907"/>
                  <a:gd name="connsiteX6" fmla="*/ 2801130 w 2801130"/>
                  <a:gd name="connsiteY6" fmla="*/ 0 h 850907"/>
                  <a:gd name="connsiteX0" fmla="*/ 197630 w 2810026"/>
                  <a:gd name="connsiteY0" fmla="*/ 606425 h 892182"/>
                  <a:gd name="connsiteX1" fmla="*/ 64280 w 2810026"/>
                  <a:gd name="connsiteY1" fmla="*/ 784225 h 892182"/>
                  <a:gd name="connsiteX2" fmla="*/ 1099330 w 2810026"/>
                  <a:gd name="connsiteY2" fmla="*/ 866775 h 892182"/>
                  <a:gd name="connsiteX3" fmla="*/ 1880380 w 2810026"/>
                  <a:gd name="connsiteY3" fmla="*/ 327025 h 892182"/>
                  <a:gd name="connsiteX4" fmla="*/ 2588405 w 2810026"/>
                  <a:gd name="connsiteY4" fmla="*/ 187325 h 892182"/>
                  <a:gd name="connsiteX5" fmla="*/ 2801130 w 2810026"/>
                  <a:gd name="connsiteY5" fmla="*/ 41275 h 892182"/>
                  <a:gd name="connsiteX6" fmla="*/ 2766205 w 2810026"/>
                  <a:gd name="connsiteY6" fmla="*/ 0 h 892182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88405 w 2801130"/>
                  <a:gd name="connsiteY4" fmla="*/ 146050 h 850907"/>
                  <a:gd name="connsiteX5" fmla="*/ 2801130 w 2801130"/>
                  <a:gd name="connsiteY5" fmla="*/ 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88405 w 2801130"/>
                  <a:gd name="connsiteY4" fmla="*/ 146050 h 850907"/>
                  <a:gd name="connsiteX5" fmla="*/ 2801130 w 2801130"/>
                  <a:gd name="connsiteY5" fmla="*/ 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626505 w 2801130"/>
                  <a:gd name="connsiteY4" fmla="*/ 152400 h 850907"/>
                  <a:gd name="connsiteX5" fmla="*/ 2801130 w 2801130"/>
                  <a:gd name="connsiteY5" fmla="*/ 0 h 850907"/>
                  <a:gd name="connsiteX0" fmla="*/ 197630 w 2801744"/>
                  <a:gd name="connsiteY0" fmla="*/ 565150 h 850907"/>
                  <a:gd name="connsiteX1" fmla="*/ 64280 w 2801744"/>
                  <a:gd name="connsiteY1" fmla="*/ 742950 h 850907"/>
                  <a:gd name="connsiteX2" fmla="*/ 1099330 w 2801744"/>
                  <a:gd name="connsiteY2" fmla="*/ 825500 h 850907"/>
                  <a:gd name="connsiteX3" fmla="*/ 1880380 w 2801744"/>
                  <a:gd name="connsiteY3" fmla="*/ 285750 h 850907"/>
                  <a:gd name="connsiteX4" fmla="*/ 2626505 w 2801744"/>
                  <a:gd name="connsiteY4" fmla="*/ 152400 h 850907"/>
                  <a:gd name="connsiteX5" fmla="*/ 2801130 w 2801744"/>
                  <a:gd name="connsiteY5" fmla="*/ 0 h 850907"/>
                  <a:gd name="connsiteX0" fmla="*/ 197630 w 2803720"/>
                  <a:gd name="connsiteY0" fmla="*/ 565150 h 850907"/>
                  <a:gd name="connsiteX1" fmla="*/ 64280 w 2803720"/>
                  <a:gd name="connsiteY1" fmla="*/ 742950 h 850907"/>
                  <a:gd name="connsiteX2" fmla="*/ 1099330 w 2803720"/>
                  <a:gd name="connsiteY2" fmla="*/ 825500 h 850907"/>
                  <a:gd name="connsiteX3" fmla="*/ 1880380 w 2803720"/>
                  <a:gd name="connsiteY3" fmla="*/ 285750 h 850907"/>
                  <a:gd name="connsiteX4" fmla="*/ 2664605 w 2803720"/>
                  <a:gd name="connsiteY4" fmla="*/ 174625 h 850907"/>
                  <a:gd name="connsiteX5" fmla="*/ 2801130 w 2803720"/>
                  <a:gd name="connsiteY5" fmla="*/ 0 h 850907"/>
                  <a:gd name="connsiteX0" fmla="*/ 197630 w 2801624"/>
                  <a:gd name="connsiteY0" fmla="*/ 565150 h 847247"/>
                  <a:gd name="connsiteX1" fmla="*/ 64280 w 2801624"/>
                  <a:gd name="connsiteY1" fmla="*/ 742950 h 847247"/>
                  <a:gd name="connsiteX2" fmla="*/ 1099330 w 2801624"/>
                  <a:gd name="connsiteY2" fmla="*/ 825500 h 847247"/>
                  <a:gd name="connsiteX3" fmla="*/ 2169940 w 2801624"/>
                  <a:gd name="connsiteY3" fmla="*/ 339090 h 847247"/>
                  <a:gd name="connsiteX4" fmla="*/ 2664605 w 2801624"/>
                  <a:gd name="connsiteY4" fmla="*/ 174625 h 847247"/>
                  <a:gd name="connsiteX5" fmla="*/ 2801130 w 2801624"/>
                  <a:gd name="connsiteY5" fmla="*/ 0 h 847247"/>
                  <a:gd name="connsiteX0" fmla="*/ 243162 w 2847156"/>
                  <a:gd name="connsiteY0" fmla="*/ 565150 h 814508"/>
                  <a:gd name="connsiteX1" fmla="*/ 109812 w 2847156"/>
                  <a:gd name="connsiteY1" fmla="*/ 742950 h 814508"/>
                  <a:gd name="connsiteX2" fmla="*/ 1762082 w 2847156"/>
                  <a:gd name="connsiteY2" fmla="*/ 787400 h 814508"/>
                  <a:gd name="connsiteX3" fmla="*/ 2215472 w 2847156"/>
                  <a:gd name="connsiteY3" fmla="*/ 339090 h 814508"/>
                  <a:gd name="connsiteX4" fmla="*/ 2710137 w 2847156"/>
                  <a:gd name="connsiteY4" fmla="*/ 174625 h 814508"/>
                  <a:gd name="connsiteX5" fmla="*/ 2846662 w 2847156"/>
                  <a:gd name="connsiteY5" fmla="*/ 0 h 814508"/>
                  <a:gd name="connsiteX0" fmla="*/ 192586 w 2796580"/>
                  <a:gd name="connsiteY0" fmla="*/ 565150 h 813192"/>
                  <a:gd name="connsiteX1" fmla="*/ 59236 w 2796580"/>
                  <a:gd name="connsiteY1" fmla="*/ 742950 h 813192"/>
                  <a:gd name="connsiteX2" fmla="*/ 1711506 w 2796580"/>
                  <a:gd name="connsiteY2" fmla="*/ 787400 h 813192"/>
                  <a:gd name="connsiteX3" fmla="*/ 2164896 w 2796580"/>
                  <a:gd name="connsiteY3" fmla="*/ 339090 h 813192"/>
                  <a:gd name="connsiteX4" fmla="*/ 2659561 w 2796580"/>
                  <a:gd name="connsiteY4" fmla="*/ 174625 h 813192"/>
                  <a:gd name="connsiteX5" fmla="*/ 2796086 w 2796580"/>
                  <a:gd name="connsiteY5" fmla="*/ 0 h 813192"/>
                  <a:gd name="connsiteX0" fmla="*/ 96288 w 2700282"/>
                  <a:gd name="connsiteY0" fmla="*/ 565150 h 813192"/>
                  <a:gd name="connsiteX1" fmla="*/ 115338 w 2700282"/>
                  <a:gd name="connsiteY1" fmla="*/ 742950 h 813192"/>
                  <a:gd name="connsiteX2" fmla="*/ 1615208 w 2700282"/>
                  <a:gd name="connsiteY2" fmla="*/ 787400 h 813192"/>
                  <a:gd name="connsiteX3" fmla="*/ 2068598 w 2700282"/>
                  <a:gd name="connsiteY3" fmla="*/ 339090 h 813192"/>
                  <a:gd name="connsiteX4" fmla="*/ 2563263 w 2700282"/>
                  <a:gd name="connsiteY4" fmla="*/ 174625 h 813192"/>
                  <a:gd name="connsiteX5" fmla="*/ 2699788 w 2700282"/>
                  <a:gd name="connsiteY5" fmla="*/ 0 h 813192"/>
                  <a:gd name="connsiteX0" fmla="*/ 59907 w 2663901"/>
                  <a:gd name="connsiteY0" fmla="*/ 565150 h 813192"/>
                  <a:gd name="connsiteX1" fmla="*/ 78957 w 2663901"/>
                  <a:gd name="connsiteY1" fmla="*/ 742950 h 813192"/>
                  <a:gd name="connsiteX2" fmla="*/ 1578827 w 2663901"/>
                  <a:gd name="connsiteY2" fmla="*/ 787400 h 813192"/>
                  <a:gd name="connsiteX3" fmla="*/ 2032217 w 2663901"/>
                  <a:gd name="connsiteY3" fmla="*/ 339090 h 813192"/>
                  <a:gd name="connsiteX4" fmla="*/ 2526882 w 2663901"/>
                  <a:gd name="connsiteY4" fmla="*/ 174625 h 813192"/>
                  <a:gd name="connsiteX5" fmla="*/ 2663407 w 2663901"/>
                  <a:gd name="connsiteY5" fmla="*/ 0 h 813192"/>
                  <a:gd name="connsiteX0" fmla="*/ 48918 w 2652912"/>
                  <a:gd name="connsiteY0" fmla="*/ 565150 h 800415"/>
                  <a:gd name="connsiteX1" fmla="*/ 87018 w 2652912"/>
                  <a:gd name="connsiteY1" fmla="*/ 673894 h 800415"/>
                  <a:gd name="connsiteX2" fmla="*/ 1567838 w 2652912"/>
                  <a:gd name="connsiteY2" fmla="*/ 787400 h 800415"/>
                  <a:gd name="connsiteX3" fmla="*/ 2021228 w 2652912"/>
                  <a:gd name="connsiteY3" fmla="*/ 339090 h 800415"/>
                  <a:gd name="connsiteX4" fmla="*/ 2515893 w 2652912"/>
                  <a:gd name="connsiteY4" fmla="*/ 174625 h 800415"/>
                  <a:gd name="connsiteX5" fmla="*/ 2652418 w 2652912"/>
                  <a:gd name="connsiteY5" fmla="*/ 0 h 800415"/>
                  <a:gd name="connsiteX0" fmla="*/ 35708 w 2639702"/>
                  <a:gd name="connsiteY0" fmla="*/ 565150 h 800415"/>
                  <a:gd name="connsiteX1" fmla="*/ 73808 w 2639702"/>
                  <a:gd name="connsiteY1" fmla="*/ 673894 h 800415"/>
                  <a:gd name="connsiteX2" fmla="*/ 1554628 w 2639702"/>
                  <a:gd name="connsiteY2" fmla="*/ 787400 h 800415"/>
                  <a:gd name="connsiteX3" fmla="*/ 2008018 w 2639702"/>
                  <a:gd name="connsiteY3" fmla="*/ 339090 h 800415"/>
                  <a:gd name="connsiteX4" fmla="*/ 2502683 w 2639702"/>
                  <a:gd name="connsiteY4" fmla="*/ 174625 h 800415"/>
                  <a:gd name="connsiteX5" fmla="*/ 2639208 w 2639702"/>
                  <a:gd name="connsiteY5" fmla="*/ 0 h 800415"/>
                  <a:gd name="connsiteX0" fmla="*/ 40109 w 2644103"/>
                  <a:gd name="connsiteY0" fmla="*/ 565150 h 800415"/>
                  <a:gd name="connsiteX1" fmla="*/ 78209 w 2644103"/>
                  <a:gd name="connsiteY1" fmla="*/ 673894 h 800415"/>
                  <a:gd name="connsiteX2" fmla="*/ 1559029 w 2644103"/>
                  <a:gd name="connsiteY2" fmla="*/ 787400 h 800415"/>
                  <a:gd name="connsiteX3" fmla="*/ 2012419 w 2644103"/>
                  <a:gd name="connsiteY3" fmla="*/ 339090 h 800415"/>
                  <a:gd name="connsiteX4" fmla="*/ 2507084 w 2644103"/>
                  <a:gd name="connsiteY4" fmla="*/ 174625 h 800415"/>
                  <a:gd name="connsiteX5" fmla="*/ 2643609 w 2644103"/>
                  <a:gd name="connsiteY5" fmla="*/ 0 h 800415"/>
                  <a:gd name="connsiteX0" fmla="*/ 18394 w 2622388"/>
                  <a:gd name="connsiteY0" fmla="*/ 565150 h 799378"/>
                  <a:gd name="connsiteX1" fmla="*/ 56494 w 2622388"/>
                  <a:gd name="connsiteY1" fmla="*/ 673894 h 799378"/>
                  <a:gd name="connsiteX2" fmla="*/ 1537314 w 2622388"/>
                  <a:gd name="connsiteY2" fmla="*/ 787400 h 799378"/>
                  <a:gd name="connsiteX3" fmla="*/ 1990704 w 2622388"/>
                  <a:gd name="connsiteY3" fmla="*/ 339090 h 799378"/>
                  <a:gd name="connsiteX4" fmla="*/ 2485369 w 2622388"/>
                  <a:gd name="connsiteY4" fmla="*/ 174625 h 799378"/>
                  <a:gd name="connsiteX5" fmla="*/ 2621894 w 2622388"/>
                  <a:gd name="connsiteY5" fmla="*/ 0 h 799378"/>
                  <a:gd name="connsiteX0" fmla="*/ 85108 w 2696246"/>
                  <a:gd name="connsiteY0" fmla="*/ 581819 h 800747"/>
                  <a:gd name="connsiteX1" fmla="*/ 130352 w 2696246"/>
                  <a:gd name="connsiteY1" fmla="*/ 673894 h 800747"/>
                  <a:gd name="connsiteX2" fmla="*/ 1611172 w 2696246"/>
                  <a:gd name="connsiteY2" fmla="*/ 787400 h 800747"/>
                  <a:gd name="connsiteX3" fmla="*/ 2064562 w 2696246"/>
                  <a:gd name="connsiteY3" fmla="*/ 339090 h 800747"/>
                  <a:gd name="connsiteX4" fmla="*/ 2559227 w 2696246"/>
                  <a:gd name="connsiteY4" fmla="*/ 174625 h 800747"/>
                  <a:gd name="connsiteX5" fmla="*/ 2695752 w 2696246"/>
                  <a:gd name="connsiteY5" fmla="*/ 0 h 800747"/>
                  <a:gd name="connsiteX0" fmla="*/ 8871 w 2620009"/>
                  <a:gd name="connsiteY0" fmla="*/ 581819 h 799114"/>
                  <a:gd name="connsiteX1" fmla="*/ 54115 w 2620009"/>
                  <a:gd name="connsiteY1" fmla="*/ 673894 h 799114"/>
                  <a:gd name="connsiteX2" fmla="*/ 1534935 w 2620009"/>
                  <a:gd name="connsiteY2" fmla="*/ 787400 h 799114"/>
                  <a:gd name="connsiteX3" fmla="*/ 1988325 w 2620009"/>
                  <a:gd name="connsiteY3" fmla="*/ 339090 h 799114"/>
                  <a:gd name="connsiteX4" fmla="*/ 2482990 w 2620009"/>
                  <a:gd name="connsiteY4" fmla="*/ 174625 h 799114"/>
                  <a:gd name="connsiteX5" fmla="*/ 2619515 w 2620009"/>
                  <a:gd name="connsiteY5" fmla="*/ 0 h 799114"/>
                  <a:gd name="connsiteX0" fmla="*/ 722 w 2611860"/>
                  <a:gd name="connsiteY0" fmla="*/ 581819 h 812765"/>
                  <a:gd name="connsiteX1" fmla="*/ 288854 w 2611860"/>
                  <a:gd name="connsiteY1" fmla="*/ 754856 h 812765"/>
                  <a:gd name="connsiteX2" fmla="*/ 1526786 w 2611860"/>
                  <a:gd name="connsiteY2" fmla="*/ 787400 h 812765"/>
                  <a:gd name="connsiteX3" fmla="*/ 1980176 w 2611860"/>
                  <a:gd name="connsiteY3" fmla="*/ 339090 h 812765"/>
                  <a:gd name="connsiteX4" fmla="*/ 2474841 w 2611860"/>
                  <a:gd name="connsiteY4" fmla="*/ 174625 h 812765"/>
                  <a:gd name="connsiteX5" fmla="*/ 2611366 w 2611860"/>
                  <a:gd name="connsiteY5" fmla="*/ 0 h 812765"/>
                  <a:gd name="connsiteX0" fmla="*/ 7319 w 2618457"/>
                  <a:gd name="connsiteY0" fmla="*/ 581819 h 812765"/>
                  <a:gd name="connsiteX1" fmla="*/ 295451 w 2618457"/>
                  <a:gd name="connsiteY1" fmla="*/ 754856 h 812765"/>
                  <a:gd name="connsiteX2" fmla="*/ 1533383 w 2618457"/>
                  <a:gd name="connsiteY2" fmla="*/ 787400 h 812765"/>
                  <a:gd name="connsiteX3" fmla="*/ 1986773 w 2618457"/>
                  <a:gd name="connsiteY3" fmla="*/ 339090 h 812765"/>
                  <a:gd name="connsiteX4" fmla="*/ 2481438 w 2618457"/>
                  <a:gd name="connsiteY4" fmla="*/ 174625 h 812765"/>
                  <a:gd name="connsiteX5" fmla="*/ 2617963 w 2618457"/>
                  <a:gd name="connsiteY5" fmla="*/ 0 h 812765"/>
                  <a:gd name="connsiteX0" fmla="*/ 2414 w 2613552"/>
                  <a:gd name="connsiteY0" fmla="*/ 581819 h 812765"/>
                  <a:gd name="connsiteX1" fmla="*/ 290546 w 2613552"/>
                  <a:gd name="connsiteY1" fmla="*/ 754856 h 812765"/>
                  <a:gd name="connsiteX2" fmla="*/ 1528478 w 2613552"/>
                  <a:gd name="connsiteY2" fmla="*/ 787400 h 812765"/>
                  <a:gd name="connsiteX3" fmla="*/ 1981868 w 2613552"/>
                  <a:gd name="connsiteY3" fmla="*/ 339090 h 812765"/>
                  <a:gd name="connsiteX4" fmla="*/ 2476533 w 2613552"/>
                  <a:gd name="connsiteY4" fmla="*/ 174625 h 812765"/>
                  <a:gd name="connsiteX5" fmla="*/ 2613058 w 2613552"/>
                  <a:gd name="connsiteY5" fmla="*/ 0 h 812765"/>
                  <a:gd name="connsiteX0" fmla="*/ 6693 w 2620213"/>
                  <a:gd name="connsiteY0" fmla="*/ 569913 h 817867"/>
                  <a:gd name="connsiteX1" fmla="*/ 297207 w 2620213"/>
                  <a:gd name="connsiteY1" fmla="*/ 754856 h 817867"/>
                  <a:gd name="connsiteX2" fmla="*/ 1535139 w 2620213"/>
                  <a:gd name="connsiteY2" fmla="*/ 787400 h 817867"/>
                  <a:gd name="connsiteX3" fmla="*/ 1988529 w 2620213"/>
                  <a:gd name="connsiteY3" fmla="*/ 339090 h 817867"/>
                  <a:gd name="connsiteX4" fmla="*/ 2483194 w 2620213"/>
                  <a:gd name="connsiteY4" fmla="*/ 174625 h 817867"/>
                  <a:gd name="connsiteX5" fmla="*/ 2619719 w 2620213"/>
                  <a:gd name="connsiteY5" fmla="*/ 0 h 817867"/>
                  <a:gd name="connsiteX0" fmla="*/ 13670 w 2627190"/>
                  <a:gd name="connsiteY0" fmla="*/ 569913 h 764145"/>
                  <a:gd name="connsiteX1" fmla="*/ 304184 w 2627190"/>
                  <a:gd name="connsiteY1" fmla="*/ 754856 h 764145"/>
                  <a:gd name="connsiteX2" fmla="*/ 1995506 w 2627190"/>
                  <a:gd name="connsiteY2" fmla="*/ 339090 h 764145"/>
                  <a:gd name="connsiteX3" fmla="*/ 2490171 w 2627190"/>
                  <a:gd name="connsiteY3" fmla="*/ 174625 h 764145"/>
                  <a:gd name="connsiteX4" fmla="*/ 2626696 w 2627190"/>
                  <a:gd name="connsiteY4" fmla="*/ 0 h 764145"/>
                  <a:gd name="connsiteX0" fmla="*/ 1 w 2613521"/>
                  <a:gd name="connsiteY0" fmla="*/ 569913 h 569913"/>
                  <a:gd name="connsiteX1" fmla="*/ 1981837 w 2613521"/>
                  <a:gd name="connsiteY1" fmla="*/ 339090 h 569913"/>
                  <a:gd name="connsiteX2" fmla="*/ 2476502 w 2613521"/>
                  <a:gd name="connsiteY2" fmla="*/ 174625 h 569913"/>
                  <a:gd name="connsiteX3" fmla="*/ 2613027 w 2613521"/>
                  <a:gd name="connsiteY3" fmla="*/ 0 h 569913"/>
                  <a:gd name="connsiteX0" fmla="*/ 0 w 828000"/>
                  <a:gd name="connsiteY0" fmla="*/ 236413 h 339565"/>
                  <a:gd name="connsiteX1" fmla="*/ 196316 w 828000"/>
                  <a:gd name="connsiteY1" fmla="*/ 339090 h 339565"/>
                  <a:gd name="connsiteX2" fmla="*/ 690981 w 828000"/>
                  <a:gd name="connsiteY2" fmla="*/ 174625 h 339565"/>
                  <a:gd name="connsiteX3" fmla="*/ 827506 w 828000"/>
                  <a:gd name="connsiteY3" fmla="*/ 0 h 339565"/>
                  <a:gd name="connsiteX0" fmla="*/ 4451 w 832451"/>
                  <a:gd name="connsiteY0" fmla="*/ 236413 h 359974"/>
                  <a:gd name="connsiteX1" fmla="*/ 200767 w 832451"/>
                  <a:gd name="connsiteY1" fmla="*/ 339090 h 359974"/>
                  <a:gd name="connsiteX2" fmla="*/ 695432 w 832451"/>
                  <a:gd name="connsiteY2" fmla="*/ 174625 h 359974"/>
                  <a:gd name="connsiteX3" fmla="*/ 831957 w 832451"/>
                  <a:gd name="connsiteY3" fmla="*/ 0 h 359974"/>
                  <a:gd name="connsiteX0" fmla="*/ 3335 w 885772"/>
                  <a:gd name="connsiteY0" fmla="*/ 226884 h 355460"/>
                  <a:gd name="connsiteX1" fmla="*/ 254088 w 885772"/>
                  <a:gd name="connsiteY1" fmla="*/ 339090 h 355460"/>
                  <a:gd name="connsiteX2" fmla="*/ 748753 w 885772"/>
                  <a:gd name="connsiteY2" fmla="*/ 174625 h 355460"/>
                  <a:gd name="connsiteX3" fmla="*/ 885278 w 885772"/>
                  <a:gd name="connsiteY3" fmla="*/ 0 h 355460"/>
                  <a:gd name="connsiteX0" fmla="*/ 3241 w 885467"/>
                  <a:gd name="connsiteY0" fmla="*/ 226884 h 349795"/>
                  <a:gd name="connsiteX1" fmla="*/ 253994 w 885467"/>
                  <a:gd name="connsiteY1" fmla="*/ 339090 h 349795"/>
                  <a:gd name="connsiteX2" fmla="*/ 715997 w 885467"/>
                  <a:gd name="connsiteY2" fmla="*/ 255618 h 349795"/>
                  <a:gd name="connsiteX3" fmla="*/ 885184 w 885467"/>
                  <a:gd name="connsiteY3" fmla="*/ 0 h 349795"/>
                  <a:gd name="connsiteX0" fmla="*/ 1 w 882227"/>
                  <a:gd name="connsiteY0" fmla="*/ 226884 h 267963"/>
                  <a:gd name="connsiteX1" fmla="*/ 712757 w 882227"/>
                  <a:gd name="connsiteY1" fmla="*/ 255618 h 267963"/>
                  <a:gd name="connsiteX2" fmla="*/ 881944 w 882227"/>
                  <a:gd name="connsiteY2" fmla="*/ 0 h 267963"/>
                  <a:gd name="connsiteX0" fmla="*/ 4526 w 886752"/>
                  <a:gd name="connsiteY0" fmla="*/ 226884 h 320636"/>
                  <a:gd name="connsiteX1" fmla="*/ 717282 w 886752"/>
                  <a:gd name="connsiteY1" fmla="*/ 255618 h 320636"/>
                  <a:gd name="connsiteX2" fmla="*/ 886469 w 886752"/>
                  <a:gd name="connsiteY2" fmla="*/ 0 h 320636"/>
                  <a:gd name="connsiteX0" fmla="*/ 4385 w 908385"/>
                  <a:gd name="connsiteY0" fmla="*/ 229267 h 322113"/>
                  <a:gd name="connsiteX1" fmla="*/ 738915 w 908385"/>
                  <a:gd name="connsiteY1" fmla="*/ 255618 h 322113"/>
                  <a:gd name="connsiteX2" fmla="*/ 908102 w 908385"/>
                  <a:gd name="connsiteY2" fmla="*/ 0 h 322113"/>
                  <a:gd name="connsiteX0" fmla="*/ 4420 w 902977"/>
                  <a:gd name="connsiteY0" fmla="*/ 224502 h 319175"/>
                  <a:gd name="connsiteX1" fmla="*/ 733507 w 902977"/>
                  <a:gd name="connsiteY1" fmla="*/ 255618 h 319175"/>
                  <a:gd name="connsiteX2" fmla="*/ 902694 w 902977"/>
                  <a:gd name="connsiteY2" fmla="*/ 0 h 319175"/>
                  <a:gd name="connsiteX0" fmla="*/ 4420 w 903052"/>
                  <a:gd name="connsiteY0" fmla="*/ 224502 h 319175"/>
                  <a:gd name="connsiteX1" fmla="*/ 733507 w 903052"/>
                  <a:gd name="connsiteY1" fmla="*/ 255618 h 319175"/>
                  <a:gd name="connsiteX2" fmla="*/ 902694 w 903052"/>
                  <a:gd name="connsiteY2" fmla="*/ 0 h 319175"/>
                  <a:gd name="connsiteX0" fmla="*/ 6784 w 663175"/>
                  <a:gd name="connsiteY0" fmla="*/ 222121 h 317731"/>
                  <a:gd name="connsiteX1" fmla="*/ 493629 w 663175"/>
                  <a:gd name="connsiteY1" fmla="*/ 255618 h 317731"/>
                  <a:gd name="connsiteX2" fmla="*/ 662816 w 663175"/>
                  <a:gd name="connsiteY2" fmla="*/ 0 h 317731"/>
                  <a:gd name="connsiteX0" fmla="*/ 5868 w 665962"/>
                  <a:gd name="connsiteY0" fmla="*/ 222121 h 303063"/>
                  <a:gd name="connsiteX1" fmla="*/ 563480 w 665962"/>
                  <a:gd name="connsiteY1" fmla="*/ 212739 h 303063"/>
                  <a:gd name="connsiteX2" fmla="*/ 661900 w 665962"/>
                  <a:gd name="connsiteY2" fmla="*/ 0 h 303063"/>
                  <a:gd name="connsiteX0" fmla="*/ 5868 w 662374"/>
                  <a:gd name="connsiteY0" fmla="*/ 222121 h 303063"/>
                  <a:gd name="connsiteX1" fmla="*/ 563480 w 662374"/>
                  <a:gd name="connsiteY1" fmla="*/ 212739 h 303063"/>
                  <a:gd name="connsiteX2" fmla="*/ 661900 w 662374"/>
                  <a:gd name="connsiteY2" fmla="*/ 0 h 303063"/>
                  <a:gd name="connsiteX0" fmla="*/ 5112 w 661618"/>
                  <a:gd name="connsiteY0" fmla="*/ 222121 h 299628"/>
                  <a:gd name="connsiteX1" fmla="*/ 562724 w 661618"/>
                  <a:gd name="connsiteY1" fmla="*/ 212739 h 299628"/>
                  <a:gd name="connsiteX2" fmla="*/ 661144 w 661618"/>
                  <a:gd name="connsiteY2" fmla="*/ 0 h 299628"/>
                  <a:gd name="connsiteX0" fmla="*/ 216 w 656722"/>
                  <a:gd name="connsiteY0" fmla="*/ 222121 h 282706"/>
                  <a:gd name="connsiteX1" fmla="*/ 557828 w 656722"/>
                  <a:gd name="connsiteY1" fmla="*/ 212739 h 282706"/>
                  <a:gd name="connsiteX2" fmla="*/ 656248 w 656722"/>
                  <a:gd name="connsiteY2" fmla="*/ 0 h 282706"/>
                  <a:gd name="connsiteX0" fmla="*/ 216 w 657295"/>
                  <a:gd name="connsiteY0" fmla="*/ 222121 h 282706"/>
                  <a:gd name="connsiteX1" fmla="*/ 557828 w 657295"/>
                  <a:gd name="connsiteY1" fmla="*/ 212739 h 282706"/>
                  <a:gd name="connsiteX2" fmla="*/ 656248 w 657295"/>
                  <a:gd name="connsiteY2" fmla="*/ 0 h 28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295" h="282706">
                    <a:moveTo>
                      <a:pt x="216" y="222121"/>
                    </a:moveTo>
                    <a:cubicBezTo>
                      <a:pt x="-11882" y="351978"/>
                      <a:pt x="489769" y="236260"/>
                      <a:pt x="557828" y="212739"/>
                    </a:cubicBezTo>
                    <a:cubicBezTo>
                      <a:pt x="649417" y="187190"/>
                      <a:pt x="661540" y="97896"/>
                      <a:pt x="656248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29" name="Rechteck 128"/>
              <p:cNvSpPr/>
              <p:nvPr/>
            </p:nvSpPr>
            <p:spPr>
              <a:xfrm>
                <a:off x="5578310" y="3260391"/>
                <a:ext cx="46041" cy="920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30" name="Ellipse 129"/>
              <p:cNvSpPr/>
              <p:nvPr/>
            </p:nvSpPr>
            <p:spPr>
              <a:xfrm>
                <a:off x="4938501" y="3534983"/>
                <a:ext cx="53979" cy="5396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31" name="Halbbogen 130"/>
              <p:cNvSpPr/>
              <p:nvPr/>
            </p:nvSpPr>
            <p:spPr>
              <a:xfrm flipH="1">
                <a:off x="5005181" y="3542919"/>
                <a:ext cx="50804" cy="53966"/>
              </a:xfrm>
              <a:prstGeom prst="blockArc">
                <a:avLst>
                  <a:gd name="adj1" fmla="val 10800000"/>
                  <a:gd name="adj2" fmla="val 21055634"/>
                  <a:gd name="adj3" fmla="val 20947"/>
                </a:avLst>
              </a:prstGeom>
              <a:solidFill>
                <a:schemeClr val="tx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32" name="Freihandform 131"/>
              <p:cNvSpPr/>
              <p:nvPr/>
            </p:nvSpPr>
            <p:spPr>
              <a:xfrm>
                <a:off x="4965490" y="3333404"/>
                <a:ext cx="793809" cy="326970"/>
              </a:xfrm>
              <a:custGeom>
                <a:avLst/>
                <a:gdLst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47130 w 2801130"/>
                  <a:gd name="connsiteY4" fmla="*/ 292100 h 850907"/>
                  <a:gd name="connsiteX5" fmla="*/ 2801130 w 2801130"/>
                  <a:gd name="connsiteY5" fmla="*/ 0 h 850907"/>
                  <a:gd name="connsiteX6" fmla="*/ 2801130 w 2801130"/>
                  <a:gd name="connsiteY6" fmla="*/ 0 h 850907"/>
                  <a:gd name="connsiteX7" fmla="*/ 2705880 w 2801130"/>
                  <a:gd name="connsiteY7" fmla="*/ 69215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47130 w 2801130"/>
                  <a:gd name="connsiteY4" fmla="*/ 292100 h 850907"/>
                  <a:gd name="connsiteX5" fmla="*/ 2801130 w 2801130"/>
                  <a:gd name="connsiteY5" fmla="*/ 0 h 850907"/>
                  <a:gd name="connsiteX6" fmla="*/ 2801130 w 2801130"/>
                  <a:gd name="connsiteY6" fmla="*/ 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47130 w 2801130"/>
                  <a:gd name="connsiteY4" fmla="*/ 292100 h 850907"/>
                  <a:gd name="connsiteX5" fmla="*/ 2801130 w 2801130"/>
                  <a:gd name="connsiteY5" fmla="*/ 0 h 850907"/>
                  <a:gd name="connsiteX6" fmla="*/ 2801130 w 2801130"/>
                  <a:gd name="connsiteY6" fmla="*/ 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88405 w 2801130"/>
                  <a:gd name="connsiteY4" fmla="*/ 146050 h 850907"/>
                  <a:gd name="connsiteX5" fmla="*/ 2801130 w 2801130"/>
                  <a:gd name="connsiteY5" fmla="*/ 0 h 850907"/>
                  <a:gd name="connsiteX6" fmla="*/ 2801130 w 2801130"/>
                  <a:gd name="connsiteY6" fmla="*/ 0 h 850907"/>
                  <a:gd name="connsiteX0" fmla="*/ 197630 w 2810026"/>
                  <a:gd name="connsiteY0" fmla="*/ 606425 h 892182"/>
                  <a:gd name="connsiteX1" fmla="*/ 64280 w 2810026"/>
                  <a:gd name="connsiteY1" fmla="*/ 784225 h 892182"/>
                  <a:gd name="connsiteX2" fmla="*/ 1099330 w 2810026"/>
                  <a:gd name="connsiteY2" fmla="*/ 866775 h 892182"/>
                  <a:gd name="connsiteX3" fmla="*/ 1880380 w 2810026"/>
                  <a:gd name="connsiteY3" fmla="*/ 327025 h 892182"/>
                  <a:gd name="connsiteX4" fmla="*/ 2588405 w 2810026"/>
                  <a:gd name="connsiteY4" fmla="*/ 187325 h 892182"/>
                  <a:gd name="connsiteX5" fmla="*/ 2801130 w 2810026"/>
                  <a:gd name="connsiteY5" fmla="*/ 41275 h 892182"/>
                  <a:gd name="connsiteX6" fmla="*/ 2766205 w 2810026"/>
                  <a:gd name="connsiteY6" fmla="*/ 0 h 892182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88405 w 2801130"/>
                  <a:gd name="connsiteY4" fmla="*/ 146050 h 850907"/>
                  <a:gd name="connsiteX5" fmla="*/ 2801130 w 2801130"/>
                  <a:gd name="connsiteY5" fmla="*/ 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88405 w 2801130"/>
                  <a:gd name="connsiteY4" fmla="*/ 146050 h 850907"/>
                  <a:gd name="connsiteX5" fmla="*/ 2801130 w 2801130"/>
                  <a:gd name="connsiteY5" fmla="*/ 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626505 w 2801130"/>
                  <a:gd name="connsiteY4" fmla="*/ 152400 h 850907"/>
                  <a:gd name="connsiteX5" fmla="*/ 2801130 w 2801130"/>
                  <a:gd name="connsiteY5" fmla="*/ 0 h 850907"/>
                  <a:gd name="connsiteX0" fmla="*/ 197630 w 2801744"/>
                  <a:gd name="connsiteY0" fmla="*/ 565150 h 850907"/>
                  <a:gd name="connsiteX1" fmla="*/ 64280 w 2801744"/>
                  <a:gd name="connsiteY1" fmla="*/ 742950 h 850907"/>
                  <a:gd name="connsiteX2" fmla="*/ 1099330 w 2801744"/>
                  <a:gd name="connsiteY2" fmla="*/ 825500 h 850907"/>
                  <a:gd name="connsiteX3" fmla="*/ 1880380 w 2801744"/>
                  <a:gd name="connsiteY3" fmla="*/ 285750 h 850907"/>
                  <a:gd name="connsiteX4" fmla="*/ 2626505 w 2801744"/>
                  <a:gd name="connsiteY4" fmla="*/ 152400 h 850907"/>
                  <a:gd name="connsiteX5" fmla="*/ 2801130 w 2801744"/>
                  <a:gd name="connsiteY5" fmla="*/ 0 h 850907"/>
                  <a:gd name="connsiteX0" fmla="*/ 197630 w 2803720"/>
                  <a:gd name="connsiteY0" fmla="*/ 565150 h 850907"/>
                  <a:gd name="connsiteX1" fmla="*/ 64280 w 2803720"/>
                  <a:gd name="connsiteY1" fmla="*/ 742950 h 850907"/>
                  <a:gd name="connsiteX2" fmla="*/ 1099330 w 2803720"/>
                  <a:gd name="connsiteY2" fmla="*/ 825500 h 850907"/>
                  <a:gd name="connsiteX3" fmla="*/ 1880380 w 2803720"/>
                  <a:gd name="connsiteY3" fmla="*/ 285750 h 850907"/>
                  <a:gd name="connsiteX4" fmla="*/ 2664605 w 2803720"/>
                  <a:gd name="connsiteY4" fmla="*/ 174625 h 850907"/>
                  <a:gd name="connsiteX5" fmla="*/ 2801130 w 2803720"/>
                  <a:gd name="connsiteY5" fmla="*/ 0 h 850907"/>
                  <a:gd name="connsiteX0" fmla="*/ 197630 w 2801624"/>
                  <a:gd name="connsiteY0" fmla="*/ 565150 h 847247"/>
                  <a:gd name="connsiteX1" fmla="*/ 64280 w 2801624"/>
                  <a:gd name="connsiteY1" fmla="*/ 742950 h 847247"/>
                  <a:gd name="connsiteX2" fmla="*/ 1099330 w 2801624"/>
                  <a:gd name="connsiteY2" fmla="*/ 825500 h 847247"/>
                  <a:gd name="connsiteX3" fmla="*/ 2169940 w 2801624"/>
                  <a:gd name="connsiteY3" fmla="*/ 339090 h 847247"/>
                  <a:gd name="connsiteX4" fmla="*/ 2664605 w 2801624"/>
                  <a:gd name="connsiteY4" fmla="*/ 174625 h 847247"/>
                  <a:gd name="connsiteX5" fmla="*/ 2801130 w 2801624"/>
                  <a:gd name="connsiteY5" fmla="*/ 0 h 847247"/>
                  <a:gd name="connsiteX0" fmla="*/ 243162 w 2847156"/>
                  <a:gd name="connsiteY0" fmla="*/ 565150 h 814508"/>
                  <a:gd name="connsiteX1" fmla="*/ 109812 w 2847156"/>
                  <a:gd name="connsiteY1" fmla="*/ 742950 h 814508"/>
                  <a:gd name="connsiteX2" fmla="*/ 1762082 w 2847156"/>
                  <a:gd name="connsiteY2" fmla="*/ 787400 h 814508"/>
                  <a:gd name="connsiteX3" fmla="*/ 2215472 w 2847156"/>
                  <a:gd name="connsiteY3" fmla="*/ 339090 h 814508"/>
                  <a:gd name="connsiteX4" fmla="*/ 2710137 w 2847156"/>
                  <a:gd name="connsiteY4" fmla="*/ 174625 h 814508"/>
                  <a:gd name="connsiteX5" fmla="*/ 2846662 w 2847156"/>
                  <a:gd name="connsiteY5" fmla="*/ 0 h 814508"/>
                  <a:gd name="connsiteX0" fmla="*/ 192586 w 2796580"/>
                  <a:gd name="connsiteY0" fmla="*/ 565150 h 813192"/>
                  <a:gd name="connsiteX1" fmla="*/ 59236 w 2796580"/>
                  <a:gd name="connsiteY1" fmla="*/ 742950 h 813192"/>
                  <a:gd name="connsiteX2" fmla="*/ 1711506 w 2796580"/>
                  <a:gd name="connsiteY2" fmla="*/ 787400 h 813192"/>
                  <a:gd name="connsiteX3" fmla="*/ 2164896 w 2796580"/>
                  <a:gd name="connsiteY3" fmla="*/ 339090 h 813192"/>
                  <a:gd name="connsiteX4" fmla="*/ 2659561 w 2796580"/>
                  <a:gd name="connsiteY4" fmla="*/ 174625 h 813192"/>
                  <a:gd name="connsiteX5" fmla="*/ 2796086 w 2796580"/>
                  <a:gd name="connsiteY5" fmla="*/ 0 h 813192"/>
                  <a:gd name="connsiteX0" fmla="*/ 96288 w 2700282"/>
                  <a:gd name="connsiteY0" fmla="*/ 565150 h 813192"/>
                  <a:gd name="connsiteX1" fmla="*/ 115338 w 2700282"/>
                  <a:gd name="connsiteY1" fmla="*/ 742950 h 813192"/>
                  <a:gd name="connsiteX2" fmla="*/ 1615208 w 2700282"/>
                  <a:gd name="connsiteY2" fmla="*/ 787400 h 813192"/>
                  <a:gd name="connsiteX3" fmla="*/ 2068598 w 2700282"/>
                  <a:gd name="connsiteY3" fmla="*/ 339090 h 813192"/>
                  <a:gd name="connsiteX4" fmla="*/ 2563263 w 2700282"/>
                  <a:gd name="connsiteY4" fmla="*/ 174625 h 813192"/>
                  <a:gd name="connsiteX5" fmla="*/ 2699788 w 2700282"/>
                  <a:gd name="connsiteY5" fmla="*/ 0 h 813192"/>
                  <a:gd name="connsiteX0" fmla="*/ 59907 w 2663901"/>
                  <a:gd name="connsiteY0" fmla="*/ 565150 h 813192"/>
                  <a:gd name="connsiteX1" fmla="*/ 78957 w 2663901"/>
                  <a:gd name="connsiteY1" fmla="*/ 742950 h 813192"/>
                  <a:gd name="connsiteX2" fmla="*/ 1578827 w 2663901"/>
                  <a:gd name="connsiteY2" fmla="*/ 787400 h 813192"/>
                  <a:gd name="connsiteX3" fmla="*/ 2032217 w 2663901"/>
                  <a:gd name="connsiteY3" fmla="*/ 339090 h 813192"/>
                  <a:gd name="connsiteX4" fmla="*/ 2526882 w 2663901"/>
                  <a:gd name="connsiteY4" fmla="*/ 174625 h 813192"/>
                  <a:gd name="connsiteX5" fmla="*/ 2663407 w 2663901"/>
                  <a:gd name="connsiteY5" fmla="*/ 0 h 813192"/>
                  <a:gd name="connsiteX0" fmla="*/ 48918 w 2652912"/>
                  <a:gd name="connsiteY0" fmla="*/ 565150 h 800415"/>
                  <a:gd name="connsiteX1" fmla="*/ 87018 w 2652912"/>
                  <a:gd name="connsiteY1" fmla="*/ 673894 h 800415"/>
                  <a:gd name="connsiteX2" fmla="*/ 1567838 w 2652912"/>
                  <a:gd name="connsiteY2" fmla="*/ 787400 h 800415"/>
                  <a:gd name="connsiteX3" fmla="*/ 2021228 w 2652912"/>
                  <a:gd name="connsiteY3" fmla="*/ 339090 h 800415"/>
                  <a:gd name="connsiteX4" fmla="*/ 2515893 w 2652912"/>
                  <a:gd name="connsiteY4" fmla="*/ 174625 h 800415"/>
                  <a:gd name="connsiteX5" fmla="*/ 2652418 w 2652912"/>
                  <a:gd name="connsiteY5" fmla="*/ 0 h 800415"/>
                  <a:gd name="connsiteX0" fmla="*/ 35708 w 2639702"/>
                  <a:gd name="connsiteY0" fmla="*/ 565150 h 800415"/>
                  <a:gd name="connsiteX1" fmla="*/ 73808 w 2639702"/>
                  <a:gd name="connsiteY1" fmla="*/ 673894 h 800415"/>
                  <a:gd name="connsiteX2" fmla="*/ 1554628 w 2639702"/>
                  <a:gd name="connsiteY2" fmla="*/ 787400 h 800415"/>
                  <a:gd name="connsiteX3" fmla="*/ 2008018 w 2639702"/>
                  <a:gd name="connsiteY3" fmla="*/ 339090 h 800415"/>
                  <a:gd name="connsiteX4" fmla="*/ 2502683 w 2639702"/>
                  <a:gd name="connsiteY4" fmla="*/ 174625 h 800415"/>
                  <a:gd name="connsiteX5" fmla="*/ 2639208 w 2639702"/>
                  <a:gd name="connsiteY5" fmla="*/ 0 h 800415"/>
                  <a:gd name="connsiteX0" fmla="*/ 40109 w 2644103"/>
                  <a:gd name="connsiteY0" fmla="*/ 565150 h 800415"/>
                  <a:gd name="connsiteX1" fmla="*/ 78209 w 2644103"/>
                  <a:gd name="connsiteY1" fmla="*/ 673894 h 800415"/>
                  <a:gd name="connsiteX2" fmla="*/ 1559029 w 2644103"/>
                  <a:gd name="connsiteY2" fmla="*/ 787400 h 800415"/>
                  <a:gd name="connsiteX3" fmla="*/ 2012419 w 2644103"/>
                  <a:gd name="connsiteY3" fmla="*/ 339090 h 800415"/>
                  <a:gd name="connsiteX4" fmla="*/ 2507084 w 2644103"/>
                  <a:gd name="connsiteY4" fmla="*/ 174625 h 800415"/>
                  <a:gd name="connsiteX5" fmla="*/ 2643609 w 2644103"/>
                  <a:gd name="connsiteY5" fmla="*/ 0 h 800415"/>
                  <a:gd name="connsiteX0" fmla="*/ 18394 w 2622388"/>
                  <a:gd name="connsiteY0" fmla="*/ 565150 h 799378"/>
                  <a:gd name="connsiteX1" fmla="*/ 56494 w 2622388"/>
                  <a:gd name="connsiteY1" fmla="*/ 673894 h 799378"/>
                  <a:gd name="connsiteX2" fmla="*/ 1537314 w 2622388"/>
                  <a:gd name="connsiteY2" fmla="*/ 787400 h 799378"/>
                  <a:gd name="connsiteX3" fmla="*/ 1990704 w 2622388"/>
                  <a:gd name="connsiteY3" fmla="*/ 339090 h 799378"/>
                  <a:gd name="connsiteX4" fmla="*/ 2485369 w 2622388"/>
                  <a:gd name="connsiteY4" fmla="*/ 174625 h 799378"/>
                  <a:gd name="connsiteX5" fmla="*/ 2621894 w 2622388"/>
                  <a:gd name="connsiteY5" fmla="*/ 0 h 799378"/>
                  <a:gd name="connsiteX0" fmla="*/ 85108 w 2696246"/>
                  <a:gd name="connsiteY0" fmla="*/ 581819 h 800747"/>
                  <a:gd name="connsiteX1" fmla="*/ 130352 w 2696246"/>
                  <a:gd name="connsiteY1" fmla="*/ 673894 h 800747"/>
                  <a:gd name="connsiteX2" fmla="*/ 1611172 w 2696246"/>
                  <a:gd name="connsiteY2" fmla="*/ 787400 h 800747"/>
                  <a:gd name="connsiteX3" fmla="*/ 2064562 w 2696246"/>
                  <a:gd name="connsiteY3" fmla="*/ 339090 h 800747"/>
                  <a:gd name="connsiteX4" fmla="*/ 2559227 w 2696246"/>
                  <a:gd name="connsiteY4" fmla="*/ 174625 h 800747"/>
                  <a:gd name="connsiteX5" fmla="*/ 2695752 w 2696246"/>
                  <a:gd name="connsiteY5" fmla="*/ 0 h 800747"/>
                  <a:gd name="connsiteX0" fmla="*/ 8871 w 2620009"/>
                  <a:gd name="connsiteY0" fmla="*/ 581819 h 799114"/>
                  <a:gd name="connsiteX1" fmla="*/ 54115 w 2620009"/>
                  <a:gd name="connsiteY1" fmla="*/ 673894 h 799114"/>
                  <a:gd name="connsiteX2" fmla="*/ 1534935 w 2620009"/>
                  <a:gd name="connsiteY2" fmla="*/ 787400 h 799114"/>
                  <a:gd name="connsiteX3" fmla="*/ 1988325 w 2620009"/>
                  <a:gd name="connsiteY3" fmla="*/ 339090 h 799114"/>
                  <a:gd name="connsiteX4" fmla="*/ 2482990 w 2620009"/>
                  <a:gd name="connsiteY4" fmla="*/ 174625 h 799114"/>
                  <a:gd name="connsiteX5" fmla="*/ 2619515 w 2620009"/>
                  <a:gd name="connsiteY5" fmla="*/ 0 h 799114"/>
                  <a:gd name="connsiteX0" fmla="*/ 722 w 2611860"/>
                  <a:gd name="connsiteY0" fmla="*/ 581819 h 812765"/>
                  <a:gd name="connsiteX1" fmla="*/ 288854 w 2611860"/>
                  <a:gd name="connsiteY1" fmla="*/ 754856 h 812765"/>
                  <a:gd name="connsiteX2" fmla="*/ 1526786 w 2611860"/>
                  <a:gd name="connsiteY2" fmla="*/ 787400 h 812765"/>
                  <a:gd name="connsiteX3" fmla="*/ 1980176 w 2611860"/>
                  <a:gd name="connsiteY3" fmla="*/ 339090 h 812765"/>
                  <a:gd name="connsiteX4" fmla="*/ 2474841 w 2611860"/>
                  <a:gd name="connsiteY4" fmla="*/ 174625 h 812765"/>
                  <a:gd name="connsiteX5" fmla="*/ 2611366 w 2611860"/>
                  <a:gd name="connsiteY5" fmla="*/ 0 h 812765"/>
                  <a:gd name="connsiteX0" fmla="*/ 7319 w 2618457"/>
                  <a:gd name="connsiteY0" fmla="*/ 581819 h 812765"/>
                  <a:gd name="connsiteX1" fmla="*/ 295451 w 2618457"/>
                  <a:gd name="connsiteY1" fmla="*/ 754856 h 812765"/>
                  <a:gd name="connsiteX2" fmla="*/ 1533383 w 2618457"/>
                  <a:gd name="connsiteY2" fmla="*/ 787400 h 812765"/>
                  <a:gd name="connsiteX3" fmla="*/ 1986773 w 2618457"/>
                  <a:gd name="connsiteY3" fmla="*/ 339090 h 812765"/>
                  <a:gd name="connsiteX4" fmla="*/ 2481438 w 2618457"/>
                  <a:gd name="connsiteY4" fmla="*/ 174625 h 812765"/>
                  <a:gd name="connsiteX5" fmla="*/ 2617963 w 2618457"/>
                  <a:gd name="connsiteY5" fmla="*/ 0 h 812765"/>
                  <a:gd name="connsiteX0" fmla="*/ 2414 w 2613552"/>
                  <a:gd name="connsiteY0" fmla="*/ 581819 h 812765"/>
                  <a:gd name="connsiteX1" fmla="*/ 290546 w 2613552"/>
                  <a:gd name="connsiteY1" fmla="*/ 754856 h 812765"/>
                  <a:gd name="connsiteX2" fmla="*/ 1528478 w 2613552"/>
                  <a:gd name="connsiteY2" fmla="*/ 787400 h 812765"/>
                  <a:gd name="connsiteX3" fmla="*/ 1981868 w 2613552"/>
                  <a:gd name="connsiteY3" fmla="*/ 339090 h 812765"/>
                  <a:gd name="connsiteX4" fmla="*/ 2476533 w 2613552"/>
                  <a:gd name="connsiteY4" fmla="*/ 174625 h 812765"/>
                  <a:gd name="connsiteX5" fmla="*/ 2613058 w 2613552"/>
                  <a:gd name="connsiteY5" fmla="*/ 0 h 812765"/>
                  <a:gd name="connsiteX0" fmla="*/ 6693 w 2620213"/>
                  <a:gd name="connsiteY0" fmla="*/ 569913 h 817867"/>
                  <a:gd name="connsiteX1" fmla="*/ 297207 w 2620213"/>
                  <a:gd name="connsiteY1" fmla="*/ 754856 h 817867"/>
                  <a:gd name="connsiteX2" fmla="*/ 1535139 w 2620213"/>
                  <a:gd name="connsiteY2" fmla="*/ 787400 h 817867"/>
                  <a:gd name="connsiteX3" fmla="*/ 1988529 w 2620213"/>
                  <a:gd name="connsiteY3" fmla="*/ 339090 h 817867"/>
                  <a:gd name="connsiteX4" fmla="*/ 2483194 w 2620213"/>
                  <a:gd name="connsiteY4" fmla="*/ 174625 h 817867"/>
                  <a:gd name="connsiteX5" fmla="*/ 2619719 w 2620213"/>
                  <a:gd name="connsiteY5" fmla="*/ 0 h 817867"/>
                  <a:gd name="connsiteX0" fmla="*/ 13670 w 2627190"/>
                  <a:gd name="connsiteY0" fmla="*/ 569913 h 764145"/>
                  <a:gd name="connsiteX1" fmla="*/ 304184 w 2627190"/>
                  <a:gd name="connsiteY1" fmla="*/ 754856 h 764145"/>
                  <a:gd name="connsiteX2" fmla="*/ 1995506 w 2627190"/>
                  <a:gd name="connsiteY2" fmla="*/ 339090 h 764145"/>
                  <a:gd name="connsiteX3" fmla="*/ 2490171 w 2627190"/>
                  <a:gd name="connsiteY3" fmla="*/ 174625 h 764145"/>
                  <a:gd name="connsiteX4" fmla="*/ 2626696 w 2627190"/>
                  <a:gd name="connsiteY4" fmla="*/ 0 h 764145"/>
                  <a:gd name="connsiteX0" fmla="*/ 1 w 2613521"/>
                  <a:gd name="connsiteY0" fmla="*/ 569913 h 569913"/>
                  <a:gd name="connsiteX1" fmla="*/ 1981837 w 2613521"/>
                  <a:gd name="connsiteY1" fmla="*/ 339090 h 569913"/>
                  <a:gd name="connsiteX2" fmla="*/ 2476502 w 2613521"/>
                  <a:gd name="connsiteY2" fmla="*/ 174625 h 569913"/>
                  <a:gd name="connsiteX3" fmla="*/ 2613027 w 2613521"/>
                  <a:gd name="connsiteY3" fmla="*/ 0 h 569913"/>
                  <a:gd name="connsiteX0" fmla="*/ 0 w 828000"/>
                  <a:gd name="connsiteY0" fmla="*/ 236413 h 339565"/>
                  <a:gd name="connsiteX1" fmla="*/ 196316 w 828000"/>
                  <a:gd name="connsiteY1" fmla="*/ 339090 h 339565"/>
                  <a:gd name="connsiteX2" fmla="*/ 690981 w 828000"/>
                  <a:gd name="connsiteY2" fmla="*/ 174625 h 339565"/>
                  <a:gd name="connsiteX3" fmla="*/ 827506 w 828000"/>
                  <a:gd name="connsiteY3" fmla="*/ 0 h 339565"/>
                  <a:gd name="connsiteX0" fmla="*/ 4451 w 832451"/>
                  <a:gd name="connsiteY0" fmla="*/ 236413 h 359974"/>
                  <a:gd name="connsiteX1" fmla="*/ 200767 w 832451"/>
                  <a:gd name="connsiteY1" fmla="*/ 339090 h 359974"/>
                  <a:gd name="connsiteX2" fmla="*/ 695432 w 832451"/>
                  <a:gd name="connsiteY2" fmla="*/ 174625 h 359974"/>
                  <a:gd name="connsiteX3" fmla="*/ 831957 w 832451"/>
                  <a:gd name="connsiteY3" fmla="*/ 0 h 359974"/>
                  <a:gd name="connsiteX0" fmla="*/ 3335 w 885772"/>
                  <a:gd name="connsiteY0" fmla="*/ 226884 h 355460"/>
                  <a:gd name="connsiteX1" fmla="*/ 254088 w 885772"/>
                  <a:gd name="connsiteY1" fmla="*/ 339090 h 355460"/>
                  <a:gd name="connsiteX2" fmla="*/ 748753 w 885772"/>
                  <a:gd name="connsiteY2" fmla="*/ 174625 h 355460"/>
                  <a:gd name="connsiteX3" fmla="*/ 885278 w 885772"/>
                  <a:gd name="connsiteY3" fmla="*/ 0 h 355460"/>
                  <a:gd name="connsiteX0" fmla="*/ 3241 w 885467"/>
                  <a:gd name="connsiteY0" fmla="*/ 226884 h 349795"/>
                  <a:gd name="connsiteX1" fmla="*/ 253994 w 885467"/>
                  <a:gd name="connsiteY1" fmla="*/ 339090 h 349795"/>
                  <a:gd name="connsiteX2" fmla="*/ 715997 w 885467"/>
                  <a:gd name="connsiteY2" fmla="*/ 255618 h 349795"/>
                  <a:gd name="connsiteX3" fmla="*/ 885184 w 885467"/>
                  <a:gd name="connsiteY3" fmla="*/ 0 h 349795"/>
                  <a:gd name="connsiteX0" fmla="*/ 1 w 882227"/>
                  <a:gd name="connsiteY0" fmla="*/ 226884 h 267963"/>
                  <a:gd name="connsiteX1" fmla="*/ 712757 w 882227"/>
                  <a:gd name="connsiteY1" fmla="*/ 255618 h 267963"/>
                  <a:gd name="connsiteX2" fmla="*/ 881944 w 882227"/>
                  <a:gd name="connsiteY2" fmla="*/ 0 h 267963"/>
                  <a:gd name="connsiteX0" fmla="*/ 4526 w 886752"/>
                  <a:gd name="connsiteY0" fmla="*/ 226884 h 320636"/>
                  <a:gd name="connsiteX1" fmla="*/ 717282 w 886752"/>
                  <a:gd name="connsiteY1" fmla="*/ 255618 h 320636"/>
                  <a:gd name="connsiteX2" fmla="*/ 886469 w 886752"/>
                  <a:gd name="connsiteY2" fmla="*/ 0 h 320636"/>
                  <a:gd name="connsiteX0" fmla="*/ 4385 w 908385"/>
                  <a:gd name="connsiteY0" fmla="*/ 229267 h 322113"/>
                  <a:gd name="connsiteX1" fmla="*/ 738915 w 908385"/>
                  <a:gd name="connsiteY1" fmla="*/ 255618 h 322113"/>
                  <a:gd name="connsiteX2" fmla="*/ 908102 w 908385"/>
                  <a:gd name="connsiteY2" fmla="*/ 0 h 322113"/>
                  <a:gd name="connsiteX0" fmla="*/ 4420 w 902977"/>
                  <a:gd name="connsiteY0" fmla="*/ 224502 h 319175"/>
                  <a:gd name="connsiteX1" fmla="*/ 733507 w 902977"/>
                  <a:gd name="connsiteY1" fmla="*/ 255618 h 319175"/>
                  <a:gd name="connsiteX2" fmla="*/ 902694 w 902977"/>
                  <a:gd name="connsiteY2" fmla="*/ 0 h 319175"/>
                  <a:gd name="connsiteX0" fmla="*/ 4420 w 903052"/>
                  <a:gd name="connsiteY0" fmla="*/ 224502 h 319175"/>
                  <a:gd name="connsiteX1" fmla="*/ 733507 w 903052"/>
                  <a:gd name="connsiteY1" fmla="*/ 255618 h 319175"/>
                  <a:gd name="connsiteX2" fmla="*/ 902694 w 903052"/>
                  <a:gd name="connsiteY2" fmla="*/ 0 h 319175"/>
                  <a:gd name="connsiteX0" fmla="*/ 378 w 899011"/>
                  <a:gd name="connsiteY0" fmla="*/ 224502 h 331314"/>
                  <a:gd name="connsiteX1" fmla="*/ 729465 w 899011"/>
                  <a:gd name="connsiteY1" fmla="*/ 255618 h 331314"/>
                  <a:gd name="connsiteX2" fmla="*/ 898652 w 899011"/>
                  <a:gd name="connsiteY2" fmla="*/ 0 h 331314"/>
                  <a:gd name="connsiteX0" fmla="*/ 375 w 901711"/>
                  <a:gd name="connsiteY0" fmla="*/ 217355 h 326856"/>
                  <a:gd name="connsiteX1" fmla="*/ 732165 w 901711"/>
                  <a:gd name="connsiteY1" fmla="*/ 255618 h 326856"/>
                  <a:gd name="connsiteX2" fmla="*/ 901352 w 901711"/>
                  <a:gd name="connsiteY2" fmla="*/ 0 h 32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711" h="326856">
                    <a:moveTo>
                      <a:pt x="375" y="217355"/>
                    </a:moveTo>
                    <a:cubicBezTo>
                      <a:pt x="-17166" y="413911"/>
                      <a:pt x="585174" y="293432"/>
                      <a:pt x="732165" y="255618"/>
                    </a:cubicBezTo>
                    <a:cubicBezTo>
                      <a:pt x="853693" y="220542"/>
                      <a:pt x="906644" y="97896"/>
                      <a:pt x="901352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33" name="Halbbogen 132"/>
              <p:cNvSpPr/>
              <p:nvPr/>
            </p:nvSpPr>
            <p:spPr>
              <a:xfrm flipH="1">
                <a:off x="4941676" y="3542919"/>
                <a:ext cx="49216" cy="53966"/>
              </a:xfrm>
              <a:prstGeom prst="blockArc">
                <a:avLst>
                  <a:gd name="adj1" fmla="val 10800000"/>
                  <a:gd name="adj2" fmla="val 21055634"/>
                  <a:gd name="adj3" fmla="val 20947"/>
                </a:avLst>
              </a:prstGeom>
              <a:solidFill>
                <a:schemeClr val="tx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4835305" y="3450859"/>
                <a:ext cx="46041" cy="460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4835305" y="3514349"/>
                <a:ext cx="46041" cy="444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36" name="Gerade Verbindung 135"/>
              <p:cNvCxnSpPr/>
              <p:nvPr/>
            </p:nvCxnSpPr>
            <p:spPr>
              <a:xfrm>
                <a:off x="2701548" y="3123889"/>
                <a:ext cx="146061" cy="48410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Gerade Verbindung 136"/>
              <p:cNvCxnSpPr/>
              <p:nvPr/>
            </p:nvCxnSpPr>
            <p:spPr>
              <a:xfrm flipH="1">
                <a:off x="2553900" y="3123889"/>
                <a:ext cx="146061" cy="48410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137"/>
              <p:cNvCxnSpPr/>
              <p:nvPr/>
            </p:nvCxnSpPr>
            <p:spPr>
              <a:xfrm>
                <a:off x="2701548" y="3046115"/>
                <a:ext cx="0" cy="10634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 Verbindung 138"/>
              <p:cNvCxnSpPr/>
              <p:nvPr/>
            </p:nvCxnSpPr>
            <p:spPr>
              <a:xfrm>
                <a:off x="2701548" y="3125477"/>
                <a:ext cx="22227" cy="44283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Rechteck 139"/>
              <p:cNvSpPr/>
              <p:nvPr/>
            </p:nvSpPr>
            <p:spPr>
              <a:xfrm>
                <a:off x="2679321" y="3098493"/>
                <a:ext cx="44453" cy="76187"/>
              </a:xfrm>
              <a:prstGeom prst="rect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1" name="Rechteck 140"/>
              <p:cNvSpPr/>
              <p:nvPr/>
            </p:nvSpPr>
            <p:spPr>
              <a:xfrm>
                <a:off x="5737072" y="3260391"/>
                <a:ext cx="46041" cy="920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2" name="Rechteck 141"/>
              <p:cNvSpPr/>
              <p:nvPr/>
            </p:nvSpPr>
            <p:spPr>
              <a:xfrm>
                <a:off x="3408038" y="3333404"/>
                <a:ext cx="36515" cy="29205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3" name="Rechteck 142"/>
              <p:cNvSpPr/>
              <p:nvPr/>
            </p:nvSpPr>
            <p:spPr>
              <a:xfrm>
                <a:off x="3207998" y="3333404"/>
                <a:ext cx="36515" cy="29205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4" name="Freihandform 143"/>
              <p:cNvSpPr/>
              <p:nvPr/>
            </p:nvSpPr>
            <p:spPr>
              <a:xfrm>
                <a:off x="2639631" y="3077860"/>
                <a:ext cx="550903" cy="555532"/>
              </a:xfrm>
              <a:custGeom>
                <a:avLst/>
                <a:gdLst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47130 w 2801130"/>
                  <a:gd name="connsiteY4" fmla="*/ 292100 h 850907"/>
                  <a:gd name="connsiteX5" fmla="*/ 2801130 w 2801130"/>
                  <a:gd name="connsiteY5" fmla="*/ 0 h 850907"/>
                  <a:gd name="connsiteX6" fmla="*/ 2801130 w 2801130"/>
                  <a:gd name="connsiteY6" fmla="*/ 0 h 850907"/>
                  <a:gd name="connsiteX7" fmla="*/ 2705880 w 2801130"/>
                  <a:gd name="connsiteY7" fmla="*/ 69215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47130 w 2801130"/>
                  <a:gd name="connsiteY4" fmla="*/ 292100 h 850907"/>
                  <a:gd name="connsiteX5" fmla="*/ 2801130 w 2801130"/>
                  <a:gd name="connsiteY5" fmla="*/ 0 h 850907"/>
                  <a:gd name="connsiteX6" fmla="*/ 2801130 w 2801130"/>
                  <a:gd name="connsiteY6" fmla="*/ 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47130 w 2801130"/>
                  <a:gd name="connsiteY4" fmla="*/ 292100 h 850907"/>
                  <a:gd name="connsiteX5" fmla="*/ 2801130 w 2801130"/>
                  <a:gd name="connsiteY5" fmla="*/ 0 h 850907"/>
                  <a:gd name="connsiteX6" fmla="*/ 2801130 w 2801130"/>
                  <a:gd name="connsiteY6" fmla="*/ 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88405 w 2801130"/>
                  <a:gd name="connsiteY4" fmla="*/ 146050 h 850907"/>
                  <a:gd name="connsiteX5" fmla="*/ 2801130 w 2801130"/>
                  <a:gd name="connsiteY5" fmla="*/ 0 h 850907"/>
                  <a:gd name="connsiteX6" fmla="*/ 2801130 w 2801130"/>
                  <a:gd name="connsiteY6" fmla="*/ 0 h 850907"/>
                  <a:gd name="connsiteX0" fmla="*/ 197630 w 2810026"/>
                  <a:gd name="connsiteY0" fmla="*/ 606425 h 892182"/>
                  <a:gd name="connsiteX1" fmla="*/ 64280 w 2810026"/>
                  <a:gd name="connsiteY1" fmla="*/ 784225 h 892182"/>
                  <a:gd name="connsiteX2" fmla="*/ 1099330 w 2810026"/>
                  <a:gd name="connsiteY2" fmla="*/ 866775 h 892182"/>
                  <a:gd name="connsiteX3" fmla="*/ 1880380 w 2810026"/>
                  <a:gd name="connsiteY3" fmla="*/ 327025 h 892182"/>
                  <a:gd name="connsiteX4" fmla="*/ 2588405 w 2810026"/>
                  <a:gd name="connsiteY4" fmla="*/ 187325 h 892182"/>
                  <a:gd name="connsiteX5" fmla="*/ 2801130 w 2810026"/>
                  <a:gd name="connsiteY5" fmla="*/ 41275 h 892182"/>
                  <a:gd name="connsiteX6" fmla="*/ 2766205 w 2810026"/>
                  <a:gd name="connsiteY6" fmla="*/ 0 h 892182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88405 w 2801130"/>
                  <a:gd name="connsiteY4" fmla="*/ 146050 h 850907"/>
                  <a:gd name="connsiteX5" fmla="*/ 2801130 w 2801130"/>
                  <a:gd name="connsiteY5" fmla="*/ 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588405 w 2801130"/>
                  <a:gd name="connsiteY4" fmla="*/ 146050 h 850907"/>
                  <a:gd name="connsiteX5" fmla="*/ 2801130 w 2801130"/>
                  <a:gd name="connsiteY5" fmla="*/ 0 h 850907"/>
                  <a:gd name="connsiteX0" fmla="*/ 197630 w 2801130"/>
                  <a:gd name="connsiteY0" fmla="*/ 565150 h 850907"/>
                  <a:gd name="connsiteX1" fmla="*/ 64280 w 2801130"/>
                  <a:gd name="connsiteY1" fmla="*/ 742950 h 850907"/>
                  <a:gd name="connsiteX2" fmla="*/ 1099330 w 2801130"/>
                  <a:gd name="connsiteY2" fmla="*/ 825500 h 850907"/>
                  <a:gd name="connsiteX3" fmla="*/ 1880380 w 2801130"/>
                  <a:gd name="connsiteY3" fmla="*/ 285750 h 850907"/>
                  <a:gd name="connsiteX4" fmla="*/ 2626505 w 2801130"/>
                  <a:gd name="connsiteY4" fmla="*/ 152400 h 850907"/>
                  <a:gd name="connsiteX5" fmla="*/ 2801130 w 2801130"/>
                  <a:gd name="connsiteY5" fmla="*/ 0 h 850907"/>
                  <a:gd name="connsiteX0" fmla="*/ 197630 w 2801744"/>
                  <a:gd name="connsiteY0" fmla="*/ 565150 h 850907"/>
                  <a:gd name="connsiteX1" fmla="*/ 64280 w 2801744"/>
                  <a:gd name="connsiteY1" fmla="*/ 742950 h 850907"/>
                  <a:gd name="connsiteX2" fmla="*/ 1099330 w 2801744"/>
                  <a:gd name="connsiteY2" fmla="*/ 825500 h 850907"/>
                  <a:gd name="connsiteX3" fmla="*/ 1880380 w 2801744"/>
                  <a:gd name="connsiteY3" fmla="*/ 285750 h 850907"/>
                  <a:gd name="connsiteX4" fmla="*/ 2626505 w 2801744"/>
                  <a:gd name="connsiteY4" fmla="*/ 152400 h 850907"/>
                  <a:gd name="connsiteX5" fmla="*/ 2801130 w 2801744"/>
                  <a:gd name="connsiteY5" fmla="*/ 0 h 850907"/>
                  <a:gd name="connsiteX0" fmla="*/ 197630 w 2803720"/>
                  <a:gd name="connsiteY0" fmla="*/ 565150 h 850907"/>
                  <a:gd name="connsiteX1" fmla="*/ 64280 w 2803720"/>
                  <a:gd name="connsiteY1" fmla="*/ 742950 h 850907"/>
                  <a:gd name="connsiteX2" fmla="*/ 1099330 w 2803720"/>
                  <a:gd name="connsiteY2" fmla="*/ 825500 h 850907"/>
                  <a:gd name="connsiteX3" fmla="*/ 1880380 w 2803720"/>
                  <a:gd name="connsiteY3" fmla="*/ 285750 h 850907"/>
                  <a:gd name="connsiteX4" fmla="*/ 2664605 w 2803720"/>
                  <a:gd name="connsiteY4" fmla="*/ 174625 h 850907"/>
                  <a:gd name="connsiteX5" fmla="*/ 2801130 w 2803720"/>
                  <a:gd name="connsiteY5" fmla="*/ 0 h 850907"/>
                  <a:gd name="connsiteX0" fmla="*/ 197630 w 2801624"/>
                  <a:gd name="connsiteY0" fmla="*/ 565150 h 847247"/>
                  <a:gd name="connsiteX1" fmla="*/ 64280 w 2801624"/>
                  <a:gd name="connsiteY1" fmla="*/ 742950 h 847247"/>
                  <a:gd name="connsiteX2" fmla="*/ 1099330 w 2801624"/>
                  <a:gd name="connsiteY2" fmla="*/ 825500 h 847247"/>
                  <a:gd name="connsiteX3" fmla="*/ 2169940 w 2801624"/>
                  <a:gd name="connsiteY3" fmla="*/ 339090 h 847247"/>
                  <a:gd name="connsiteX4" fmla="*/ 2664605 w 2801624"/>
                  <a:gd name="connsiteY4" fmla="*/ 174625 h 847247"/>
                  <a:gd name="connsiteX5" fmla="*/ 2801130 w 2801624"/>
                  <a:gd name="connsiteY5" fmla="*/ 0 h 847247"/>
                  <a:gd name="connsiteX0" fmla="*/ 243162 w 2847156"/>
                  <a:gd name="connsiteY0" fmla="*/ 565150 h 814508"/>
                  <a:gd name="connsiteX1" fmla="*/ 109812 w 2847156"/>
                  <a:gd name="connsiteY1" fmla="*/ 742950 h 814508"/>
                  <a:gd name="connsiteX2" fmla="*/ 1762082 w 2847156"/>
                  <a:gd name="connsiteY2" fmla="*/ 787400 h 814508"/>
                  <a:gd name="connsiteX3" fmla="*/ 2215472 w 2847156"/>
                  <a:gd name="connsiteY3" fmla="*/ 339090 h 814508"/>
                  <a:gd name="connsiteX4" fmla="*/ 2710137 w 2847156"/>
                  <a:gd name="connsiteY4" fmla="*/ 174625 h 814508"/>
                  <a:gd name="connsiteX5" fmla="*/ 2846662 w 2847156"/>
                  <a:gd name="connsiteY5" fmla="*/ 0 h 814508"/>
                  <a:gd name="connsiteX0" fmla="*/ 192586 w 2796580"/>
                  <a:gd name="connsiteY0" fmla="*/ 565150 h 813192"/>
                  <a:gd name="connsiteX1" fmla="*/ 59236 w 2796580"/>
                  <a:gd name="connsiteY1" fmla="*/ 742950 h 813192"/>
                  <a:gd name="connsiteX2" fmla="*/ 1711506 w 2796580"/>
                  <a:gd name="connsiteY2" fmla="*/ 787400 h 813192"/>
                  <a:gd name="connsiteX3" fmla="*/ 2164896 w 2796580"/>
                  <a:gd name="connsiteY3" fmla="*/ 339090 h 813192"/>
                  <a:gd name="connsiteX4" fmla="*/ 2659561 w 2796580"/>
                  <a:gd name="connsiteY4" fmla="*/ 174625 h 813192"/>
                  <a:gd name="connsiteX5" fmla="*/ 2796086 w 2796580"/>
                  <a:gd name="connsiteY5" fmla="*/ 0 h 813192"/>
                  <a:gd name="connsiteX0" fmla="*/ 96288 w 2700282"/>
                  <a:gd name="connsiteY0" fmla="*/ 565150 h 813192"/>
                  <a:gd name="connsiteX1" fmla="*/ 115338 w 2700282"/>
                  <a:gd name="connsiteY1" fmla="*/ 742950 h 813192"/>
                  <a:gd name="connsiteX2" fmla="*/ 1615208 w 2700282"/>
                  <a:gd name="connsiteY2" fmla="*/ 787400 h 813192"/>
                  <a:gd name="connsiteX3" fmla="*/ 2068598 w 2700282"/>
                  <a:gd name="connsiteY3" fmla="*/ 339090 h 813192"/>
                  <a:gd name="connsiteX4" fmla="*/ 2563263 w 2700282"/>
                  <a:gd name="connsiteY4" fmla="*/ 174625 h 813192"/>
                  <a:gd name="connsiteX5" fmla="*/ 2699788 w 2700282"/>
                  <a:gd name="connsiteY5" fmla="*/ 0 h 813192"/>
                  <a:gd name="connsiteX0" fmla="*/ 59907 w 2663901"/>
                  <a:gd name="connsiteY0" fmla="*/ 565150 h 813192"/>
                  <a:gd name="connsiteX1" fmla="*/ 78957 w 2663901"/>
                  <a:gd name="connsiteY1" fmla="*/ 742950 h 813192"/>
                  <a:gd name="connsiteX2" fmla="*/ 1578827 w 2663901"/>
                  <a:gd name="connsiteY2" fmla="*/ 787400 h 813192"/>
                  <a:gd name="connsiteX3" fmla="*/ 2032217 w 2663901"/>
                  <a:gd name="connsiteY3" fmla="*/ 339090 h 813192"/>
                  <a:gd name="connsiteX4" fmla="*/ 2526882 w 2663901"/>
                  <a:gd name="connsiteY4" fmla="*/ 174625 h 813192"/>
                  <a:gd name="connsiteX5" fmla="*/ 2663407 w 2663901"/>
                  <a:gd name="connsiteY5" fmla="*/ 0 h 813192"/>
                  <a:gd name="connsiteX0" fmla="*/ 48918 w 2652912"/>
                  <a:gd name="connsiteY0" fmla="*/ 565150 h 800415"/>
                  <a:gd name="connsiteX1" fmla="*/ 87018 w 2652912"/>
                  <a:gd name="connsiteY1" fmla="*/ 673894 h 800415"/>
                  <a:gd name="connsiteX2" fmla="*/ 1567838 w 2652912"/>
                  <a:gd name="connsiteY2" fmla="*/ 787400 h 800415"/>
                  <a:gd name="connsiteX3" fmla="*/ 2021228 w 2652912"/>
                  <a:gd name="connsiteY3" fmla="*/ 339090 h 800415"/>
                  <a:gd name="connsiteX4" fmla="*/ 2515893 w 2652912"/>
                  <a:gd name="connsiteY4" fmla="*/ 174625 h 800415"/>
                  <a:gd name="connsiteX5" fmla="*/ 2652418 w 2652912"/>
                  <a:gd name="connsiteY5" fmla="*/ 0 h 800415"/>
                  <a:gd name="connsiteX0" fmla="*/ 35708 w 2639702"/>
                  <a:gd name="connsiteY0" fmla="*/ 565150 h 800415"/>
                  <a:gd name="connsiteX1" fmla="*/ 73808 w 2639702"/>
                  <a:gd name="connsiteY1" fmla="*/ 673894 h 800415"/>
                  <a:gd name="connsiteX2" fmla="*/ 1554628 w 2639702"/>
                  <a:gd name="connsiteY2" fmla="*/ 787400 h 800415"/>
                  <a:gd name="connsiteX3" fmla="*/ 2008018 w 2639702"/>
                  <a:gd name="connsiteY3" fmla="*/ 339090 h 800415"/>
                  <a:gd name="connsiteX4" fmla="*/ 2502683 w 2639702"/>
                  <a:gd name="connsiteY4" fmla="*/ 174625 h 800415"/>
                  <a:gd name="connsiteX5" fmla="*/ 2639208 w 2639702"/>
                  <a:gd name="connsiteY5" fmla="*/ 0 h 800415"/>
                  <a:gd name="connsiteX0" fmla="*/ 40109 w 2644103"/>
                  <a:gd name="connsiteY0" fmla="*/ 565150 h 800415"/>
                  <a:gd name="connsiteX1" fmla="*/ 78209 w 2644103"/>
                  <a:gd name="connsiteY1" fmla="*/ 673894 h 800415"/>
                  <a:gd name="connsiteX2" fmla="*/ 1559029 w 2644103"/>
                  <a:gd name="connsiteY2" fmla="*/ 787400 h 800415"/>
                  <a:gd name="connsiteX3" fmla="*/ 2012419 w 2644103"/>
                  <a:gd name="connsiteY3" fmla="*/ 339090 h 800415"/>
                  <a:gd name="connsiteX4" fmla="*/ 2507084 w 2644103"/>
                  <a:gd name="connsiteY4" fmla="*/ 174625 h 800415"/>
                  <a:gd name="connsiteX5" fmla="*/ 2643609 w 2644103"/>
                  <a:gd name="connsiteY5" fmla="*/ 0 h 800415"/>
                  <a:gd name="connsiteX0" fmla="*/ 18394 w 2622388"/>
                  <a:gd name="connsiteY0" fmla="*/ 565150 h 799378"/>
                  <a:gd name="connsiteX1" fmla="*/ 56494 w 2622388"/>
                  <a:gd name="connsiteY1" fmla="*/ 673894 h 799378"/>
                  <a:gd name="connsiteX2" fmla="*/ 1537314 w 2622388"/>
                  <a:gd name="connsiteY2" fmla="*/ 787400 h 799378"/>
                  <a:gd name="connsiteX3" fmla="*/ 1990704 w 2622388"/>
                  <a:gd name="connsiteY3" fmla="*/ 339090 h 799378"/>
                  <a:gd name="connsiteX4" fmla="*/ 2485369 w 2622388"/>
                  <a:gd name="connsiteY4" fmla="*/ 174625 h 799378"/>
                  <a:gd name="connsiteX5" fmla="*/ 2621894 w 2622388"/>
                  <a:gd name="connsiteY5" fmla="*/ 0 h 799378"/>
                  <a:gd name="connsiteX0" fmla="*/ 85108 w 2696246"/>
                  <a:gd name="connsiteY0" fmla="*/ 581819 h 800747"/>
                  <a:gd name="connsiteX1" fmla="*/ 130352 w 2696246"/>
                  <a:gd name="connsiteY1" fmla="*/ 673894 h 800747"/>
                  <a:gd name="connsiteX2" fmla="*/ 1611172 w 2696246"/>
                  <a:gd name="connsiteY2" fmla="*/ 787400 h 800747"/>
                  <a:gd name="connsiteX3" fmla="*/ 2064562 w 2696246"/>
                  <a:gd name="connsiteY3" fmla="*/ 339090 h 800747"/>
                  <a:gd name="connsiteX4" fmla="*/ 2559227 w 2696246"/>
                  <a:gd name="connsiteY4" fmla="*/ 174625 h 800747"/>
                  <a:gd name="connsiteX5" fmla="*/ 2695752 w 2696246"/>
                  <a:gd name="connsiteY5" fmla="*/ 0 h 800747"/>
                  <a:gd name="connsiteX0" fmla="*/ 8871 w 2620009"/>
                  <a:gd name="connsiteY0" fmla="*/ 581819 h 799114"/>
                  <a:gd name="connsiteX1" fmla="*/ 54115 w 2620009"/>
                  <a:gd name="connsiteY1" fmla="*/ 673894 h 799114"/>
                  <a:gd name="connsiteX2" fmla="*/ 1534935 w 2620009"/>
                  <a:gd name="connsiteY2" fmla="*/ 787400 h 799114"/>
                  <a:gd name="connsiteX3" fmla="*/ 1988325 w 2620009"/>
                  <a:gd name="connsiteY3" fmla="*/ 339090 h 799114"/>
                  <a:gd name="connsiteX4" fmla="*/ 2482990 w 2620009"/>
                  <a:gd name="connsiteY4" fmla="*/ 174625 h 799114"/>
                  <a:gd name="connsiteX5" fmla="*/ 2619515 w 2620009"/>
                  <a:gd name="connsiteY5" fmla="*/ 0 h 799114"/>
                  <a:gd name="connsiteX0" fmla="*/ 722 w 2611860"/>
                  <a:gd name="connsiteY0" fmla="*/ 581819 h 812765"/>
                  <a:gd name="connsiteX1" fmla="*/ 288854 w 2611860"/>
                  <a:gd name="connsiteY1" fmla="*/ 754856 h 812765"/>
                  <a:gd name="connsiteX2" fmla="*/ 1526786 w 2611860"/>
                  <a:gd name="connsiteY2" fmla="*/ 787400 h 812765"/>
                  <a:gd name="connsiteX3" fmla="*/ 1980176 w 2611860"/>
                  <a:gd name="connsiteY3" fmla="*/ 339090 h 812765"/>
                  <a:gd name="connsiteX4" fmla="*/ 2474841 w 2611860"/>
                  <a:gd name="connsiteY4" fmla="*/ 174625 h 812765"/>
                  <a:gd name="connsiteX5" fmla="*/ 2611366 w 2611860"/>
                  <a:gd name="connsiteY5" fmla="*/ 0 h 812765"/>
                  <a:gd name="connsiteX0" fmla="*/ 7319 w 2618457"/>
                  <a:gd name="connsiteY0" fmla="*/ 581819 h 812765"/>
                  <a:gd name="connsiteX1" fmla="*/ 295451 w 2618457"/>
                  <a:gd name="connsiteY1" fmla="*/ 754856 h 812765"/>
                  <a:gd name="connsiteX2" fmla="*/ 1533383 w 2618457"/>
                  <a:gd name="connsiteY2" fmla="*/ 787400 h 812765"/>
                  <a:gd name="connsiteX3" fmla="*/ 1986773 w 2618457"/>
                  <a:gd name="connsiteY3" fmla="*/ 339090 h 812765"/>
                  <a:gd name="connsiteX4" fmla="*/ 2481438 w 2618457"/>
                  <a:gd name="connsiteY4" fmla="*/ 174625 h 812765"/>
                  <a:gd name="connsiteX5" fmla="*/ 2617963 w 2618457"/>
                  <a:gd name="connsiteY5" fmla="*/ 0 h 812765"/>
                  <a:gd name="connsiteX0" fmla="*/ 2414 w 2613552"/>
                  <a:gd name="connsiteY0" fmla="*/ 581819 h 812765"/>
                  <a:gd name="connsiteX1" fmla="*/ 290546 w 2613552"/>
                  <a:gd name="connsiteY1" fmla="*/ 754856 h 812765"/>
                  <a:gd name="connsiteX2" fmla="*/ 1528478 w 2613552"/>
                  <a:gd name="connsiteY2" fmla="*/ 787400 h 812765"/>
                  <a:gd name="connsiteX3" fmla="*/ 1981868 w 2613552"/>
                  <a:gd name="connsiteY3" fmla="*/ 339090 h 812765"/>
                  <a:gd name="connsiteX4" fmla="*/ 2476533 w 2613552"/>
                  <a:gd name="connsiteY4" fmla="*/ 174625 h 812765"/>
                  <a:gd name="connsiteX5" fmla="*/ 2613058 w 2613552"/>
                  <a:gd name="connsiteY5" fmla="*/ 0 h 812765"/>
                  <a:gd name="connsiteX0" fmla="*/ 6693 w 2620213"/>
                  <a:gd name="connsiteY0" fmla="*/ 569913 h 817867"/>
                  <a:gd name="connsiteX1" fmla="*/ 297207 w 2620213"/>
                  <a:gd name="connsiteY1" fmla="*/ 754856 h 817867"/>
                  <a:gd name="connsiteX2" fmla="*/ 1535139 w 2620213"/>
                  <a:gd name="connsiteY2" fmla="*/ 787400 h 817867"/>
                  <a:gd name="connsiteX3" fmla="*/ 1988529 w 2620213"/>
                  <a:gd name="connsiteY3" fmla="*/ 339090 h 817867"/>
                  <a:gd name="connsiteX4" fmla="*/ 2483194 w 2620213"/>
                  <a:gd name="connsiteY4" fmla="*/ 174625 h 817867"/>
                  <a:gd name="connsiteX5" fmla="*/ 2619719 w 2620213"/>
                  <a:gd name="connsiteY5" fmla="*/ 0 h 817867"/>
                  <a:gd name="connsiteX0" fmla="*/ 13670 w 2627190"/>
                  <a:gd name="connsiteY0" fmla="*/ 569913 h 764145"/>
                  <a:gd name="connsiteX1" fmla="*/ 304184 w 2627190"/>
                  <a:gd name="connsiteY1" fmla="*/ 754856 h 764145"/>
                  <a:gd name="connsiteX2" fmla="*/ 1995506 w 2627190"/>
                  <a:gd name="connsiteY2" fmla="*/ 339090 h 764145"/>
                  <a:gd name="connsiteX3" fmla="*/ 2490171 w 2627190"/>
                  <a:gd name="connsiteY3" fmla="*/ 174625 h 764145"/>
                  <a:gd name="connsiteX4" fmla="*/ 2626696 w 2627190"/>
                  <a:gd name="connsiteY4" fmla="*/ 0 h 764145"/>
                  <a:gd name="connsiteX0" fmla="*/ 1 w 2613521"/>
                  <a:gd name="connsiteY0" fmla="*/ 569913 h 569913"/>
                  <a:gd name="connsiteX1" fmla="*/ 1981837 w 2613521"/>
                  <a:gd name="connsiteY1" fmla="*/ 339090 h 569913"/>
                  <a:gd name="connsiteX2" fmla="*/ 2476502 w 2613521"/>
                  <a:gd name="connsiteY2" fmla="*/ 174625 h 569913"/>
                  <a:gd name="connsiteX3" fmla="*/ 2613027 w 2613521"/>
                  <a:gd name="connsiteY3" fmla="*/ 0 h 569913"/>
                  <a:gd name="connsiteX0" fmla="*/ 0 w 828000"/>
                  <a:gd name="connsiteY0" fmla="*/ 236413 h 339565"/>
                  <a:gd name="connsiteX1" fmla="*/ 196316 w 828000"/>
                  <a:gd name="connsiteY1" fmla="*/ 339090 h 339565"/>
                  <a:gd name="connsiteX2" fmla="*/ 690981 w 828000"/>
                  <a:gd name="connsiteY2" fmla="*/ 174625 h 339565"/>
                  <a:gd name="connsiteX3" fmla="*/ 827506 w 828000"/>
                  <a:gd name="connsiteY3" fmla="*/ 0 h 339565"/>
                  <a:gd name="connsiteX0" fmla="*/ 4451 w 832451"/>
                  <a:gd name="connsiteY0" fmla="*/ 236413 h 359974"/>
                  <a:gd name="connsiteX1" fmla="*/ 200767 w 832451"/>
                  <a:gd name="connsiteY1" fmla="*/ 339090 h 359974"/>
                  <a:gd name="connsiteX2" fmla="*/ 695432 w 832451"/>
                  <a:gd name="connsiteY2" fmla="*/ 174625 h 359974"/>
                  <a:gd name="connsiteX3" fmla="*/ 831957 w 832451"/>
                  <a:gd name="connsiteY3" fmla="*/ 0 h 359974"/>
                  <a:gd name="connsiteX0" fmla="*/ 3335 w 885772"/>
                  <a:gd name="connsiteY0" fmla="*/ 226884 h 355460"/>
                  <a:gd name="connsiteX1" fmla="*/ 254088 w 885772"/>
                  <a:gd name="connsiteY1" fmla="*/ 339090 h 355460"/>
                  <a:gd name="connsiteX2" fmla="*/ 748753 w 885772"/>
                  <a:gd name="connsiteY2" fmla="*/ 174625 h 355460"/>
                  <a:gd name="connsiteX3" fmla="*/ 885278 w 885772"/>
                  <a:gd name="connsiteY3" fmla="*/ 0 h 355460"/>
                  <a:gd name="connsiteX0" fmla="*/ 3241 w 885467"/>
                  <a:gd name="connsiteY0" fmla="*/ 226884 h 349795"/>
                  <a:gd name="connsiteX1" fmla="*/ 253994 w 885467"/>
                  <a:gd name="connsiteY1" fmla="*/ 339090 h 349795"/>
                  <a:gd name="connsiteX2" fmla="*/ 715997 w 885467"/>
                  <a:gd name="connsiteY2" fmla="*/ 255618 h 349795"/>
                  <a:gd name="connsiteX3" fmla="*/ 885184 w 885467"/>
                  <a:gd name="connsiteY3" fmla="*/ 0 h 349795"/>
                  <a:gd name="connsiteX0" fmla="*/ 1 w 882227"/>
                  <a:gd name="connsiteY0" fmla="*/ 226884 h 267963"/>
                  <a:gd name="connsiteX1" fmla="*/ 712757 w 882227"/>
                  <a:gd name="connsiteY1" fmla="*/ 255618 h 267963"/>
                  <a:gd name="connsiteX2" fmla="*/ 881944 w 882227"/>
                  <a:gd name="connsiteY2" fmla="*/ 0 h 267963"/>
                  <a:gd name="connsiteX0" fmla="*/ 4526 w 886752"/>
                  <a:gd name="connsiteY0" fmla="*/ 226884 h 320636"/>
                  <a:gd name="connsiteX1" fmla="*/ 717282 w 886752"/>
                  <a:gd name="connsiteY1" fmla="*/ 255618 h 320636"/>
                  <a:gd name="connsiteX2" fmla="*/ 886469 w 886752"/>
                  <a:gd name="connsiteY2" fmla="*/ 0 h 320636"/>
                  <a:gd name="connsiteX0" fmla="*/ 4385 w 908385"/>
                  <a:gd name="connsiteY0" fmla="*/ 229267 h 322113"/>
                  <a:gd name="connsiteX1" fmla="*/ 738915 w 908385"/>
                  <a:gd name="connsiteY1" fmla="*/ 255618 h 322113"/>
                  <a:gd name="connsiteX2" fmla="*/ 908102 w 908385"/>
                  <a:gd name="connsiteY2" fmla="*/ 0 h 322113"/>
                  <a:gd name="connsiteX0" fmla="*/ 4420 w 902977"/>
                  <a:gd name="connsiteY0" fmla="*/ 224502 h 319175"/>
                  <a:gd name="connsiteX1" fmla="*/ 733507 w 902977"/>
                  <a:gd name="connsiteY1" fmla="*/ 255618 h 319175"/>
                  <a:gd name="connsiteX2" fmla="*/ 902694 w 902977"/>
                  <a:gd name="connsiteY2" fmla="*/ 0 h 319175"/>
                  <a:gd name="connsiteX0" fmla="*/ 4420 w 903052"/>
                  <a:gd name="connsiteY0" fmla="*/ 224502 h 319175"/>
                  <a:gd name="connsiteX1" fmla="*/ 733507 w 903052"/>
                  <a:gd name="connsiteY1" fmla="*/ 255618 h 319175"/>
                  <a:gd name="connsiteX2" fmla="*/ 902694 w 903052"/>
                  <a:gd name="connsiteY2" fmla="*/ 0 h 319175"/>
                  <a:gd name="connsiteX0" fmla="*/ 6784 w 663175"/>
                  <a:gd name="connsiteY0" fmla="*/ 222121 h 317731"/>
                  <a:gd name="connsiteX1" fmla="*/ 493629 w 663175"/>
                  <a:gd name="connsiteY1" fmla="*/ 255618 h 317731"/>
                  <a:gd name="connsiteX2" fmla="*/ 662816 w 663175"/>
                  <a:gd name="connsiteY2" fmla="*/ 0 h 317731"/>
                  <a:gd name="connsiteX0" fmla="*/ 5868 w 665962"/>
                  <a:gd name="connsiteY0" fmla="*/ 222121 h 303063"/>
                  <a:gd name="connsiteX1" fmla="*/ 563480 w 665962"/>
                  <a:gd name="connsiteY1" fmla="*/ 212739 h 303063"/>
                  <a:gd name="connsiteX2" fmla="*/ 661900 w 665962"/>
                  <a:gd name="connsiteY2" fmla="*/ 0 h 303063"/>
                  <a:gd name="connsiteX0" fmla="*/ 5868 w 662374"/>
                  <a:gd name="connsiteY0" fmla="*/ 222121 h 303063"/>
                  <a:gd name="connsiteX1" fmla="*/ 563480 w 662374"/>
                  <a:gd name="connsiteY1" fmla="*/ 212739 h 303063"/>
                  <a:gd name="connsiteX2" fmla="*/ 661900 w 662374"/>
                  <a:gd name="connsiteY2" fmla="*/ 0 h 303063"/>
                  <a:gd name="connsiteX0" fmla="*/ 5112 w 661618"/>
                  <a:gd name="connsiteY0" fmla="*/ 222121 h 299628"/>
                  <a:gd name="connsiteX1" fmla="*/ 562724 w 661618"/>
                  <a:gd name="connsiteY1" fmla="*/ 212739 h 299628"/>
                  <a:gd name="connsiteX2" fmla="*/ 661144 w 661618"/>
                  <a:gd name="connsiteY2" fmla="*/ 0 h 299628"/>
                  <a:gd name="connsiteX0" fmla="*/ 216 w 656722"/>
                  <a:gd name="connsiteY0" fmla="*/ 222121 h 282706"/>
                  <a:gd name="connsiteX1" fmla="*/ 557828 w 656722"/>
                  <a:gd name="connsiteY1" fmla="*/ 212739 h 282706"/>
                  <a:gd name="connsiteX2" fmla="*/ 656248 w 656722"/>
                  <a:gd name="connsiteY2" fmla="*/ 0 h 282706"/>
                  <a:gd name="connsiteX0" fmla="*/ 216 w 657295"/>
                  <a:gd name="connsiteY0" fmla="*/ 222121 h 282706"/>
                  <a:gd name="connsiteX1" fmla="*/ 557828 w 657295"/>
                  <a:gd name="connsiteY1" fmla="*/ 212739 h 282706"/>
                  <a:gd name="connsiteX2" fmla="*/ 656248 w 657295"/>
                  <a:gd name="connsiteY2" fmla="*/ 0 h 282706"/>
                  <a:gd name="connsiteX0" fmla="*/ 216 w 868642"/>
                  <a:gd name="connsiteY0" fmla="*/ 334081 h 394666"/>
                  <a:gd name="connsiteX1" fmla="*/ 557828 w 868642"/>
                  <a:gd name="connsiteY1" fmla="*/ 324699 h 394666"/>
                  <a:gd name="connsiteX2" fmla="*/ 868551 w 868642"/>
                  <a:gd name="connsiteY2" fmla="*/ 0 h 394666"/>
                  <a:gd name="connsiteX0" fmla="*/ 216 w 868551"/>
                  <a:gd name="connsiteY0" fmla="*/ 334092 h 394677"/>
                  <a:gd name="connsiteX1" fmla="*/ 557828 w 868551"/>
                  <a:gd name="connsiteY1" fmla="*/ 324710 h 394677"/>
                  <a:gd name="connsiteX2" fmla="*/ 868551 w 868551"/>
                  <a:gd name="connsiteY2" fmla="*/ 11 h 394677"/>
                  <a:gd name="connsiteX0" fmla="*/ 556 w 555881"/>
                  <a:gd name="connsiteY0" fmla="*/ 0 h 537058"/>
                  <a:gd name="connsiteX1" fmla="*/ 245158 w 555881"/>
                  <a:gd name="connsiteY1" fmla="*/ 536130 h 537058"/>
                  <a:gd name="connsiteX2" fmla="*/ 555881 w 555881"/>
                  <a:gd name="connsiteY2" fmla="*/ 211431 h 537058"/>
                  <a:gd name="connsiteX0" fmla="*/ 1013 w 556338"/>
                  <a:gd name="connsiteY0" fmla="*/ 0 h 472895"/>
                  <a:gd name="connsiteX1" fmla="*/ 155795 w 556338"/>
                  <a:gd name="connsiteY1" fmla="*/ 471811 h 472895"/>
                  <a:gd name="connsiteX2" fmla="*/ 556338 w 556338"/>
                  <a:gd name="connsiteY2" fmla="*/ 211431 h 472895"/>
                  <a:gd name="connsiteX0" fmla="*/ 589 w 555914"/>
                  <a:gd name="connsiteY0" fmla="*/ 0 h 520418"/>
                  <a:gd name="connsiteX1" fmla="*/ 234304 w 555914"/>
                  <a:gd name="connsiteY1" fmla="*/ 519454 h 520418"/>
                  <a:gd name="connsiteX2" fmla="*/ 555914 w 555914"/>
                  <a:gd name="connsiteY2" fmla="*/ 211431 h 520418"/>
                  <a:gd name="connsiteX0" fmla="*/ 589 w 555914"/>
                  <a:gd name="connsiteY0" fmla="*/ 0 h 520418"/>
                  <a:gd name="connsiteX1" fmla="*/ 234304 w 555914"/>
                  <a:gd name="connsiteY1" fmla="*/ 519454 h 520418"/>
                  <a:gd name="connsiteX2" fmla="*/ 555914 w 555914"/>
                  <a:gd name="connsiteY2" fmla="*/ 211431 h 520418"/>
                  <a:gd name="connsiteX0" fmla="*/ 748 w 556073"/>
                  <a:gd name="connsiteY0" fmla="*/ 0 h 519475"/>
                  <a:gd name="connsiteX1" fmla="*/ 234463 w 556073"/>
                  <a:gd name="connsiteY1" fmla="*/ 519454 h 519475"/>
                  <a:gd name="connsiteX2" fmla="*/ 556073 w 556073"/>
                  <a:gd name="connsiteY2" fmla="*/ 211431 h 519475"/>
                  <a:gd name="connsiteX0" fmla="*/ 710 w 556035"/>
                  <a:gd name="connsiteY0" fmla="*/ 0 h 555205"/>
                  <a:gd name="connsiteX1" fmla="*/ 242589 w 556035"/>
                  <a:gd name="connsiteY1" fmla="*/ 555186 h 555205"/>
                  <a:gd name="connsiteX2" fmla="*/ 556035 w 556035"/>
                  <a:gd name="connsiteY2" fmla="*/ 211431 h 555205"/>
                  <a:gd name="connsiteX0" fmla="*/ 23142 w 578467"/>
                  <a:gd name="connsiteY0" fmla="*/ 0 h 555205"/>
                  <a:gd name="connsiteX1" fmla="*/ 265021 w 578467"/>
                  <a:gd name="connsiteY1" fmla="*/ 555186 h 555205"/>
                  <a:gd name="connsiteX2" fmla="*/ 578467 w 578467"/>
                  <a:gd name="connsiteY2" fmla="*/ 211431 h 555205"/>
                  <a:gd name="connsiteX0" fmla="*/ 36611 w 591936"/>
                  <a:gd name="connsiteY0" fmla="*/ 0 h 555205"/>
                  <a:gd name="connsiteX1" fmla="*/ 278490 w 591936"/>
                  <a:gd name="connsiteY1" fmla="*/ 555186 h 555205"/>
                  <a:gd name="connsiteX2" fmla="*/ 591936 w 591936"/>
                  <a:gd name="connsiteY2" fmla="*/ 211431 h 555205"/>
                  <a:gd name="connsiteX0" fmla="*/ 36611 w 591936"/>
                  <a:gd name="connsiteY0" fmla="*/ 0 h 555193"/>
                  <a:gd name="connsiteX1" fmla="*/ 278490 w 591936"/>
                  <a:gd name="connsiteY1" fmla="*/ 555186 h 555193"/>
                  <a:gd name="connsiteX2" fmla="*/ 591936 w 591936"/>
                  <a:gd name="connsiteY2" fmla="*/ 211431 h 555193"/>
                  <a:gd name="connsiteX0" fmla="*/ 36611 w 630041"/>
                  <a:gd name="connsiteY0" fmla="*/ 0 h 555193"/>
                  <a:gd name="connsiteX1" fmla="*/ 278490 w 630041"/>
                  <a:gd name="connsiteY1" fmla="*/ 555186 h 555193"/>
                  <a:gd name="connsiteX2" fmla="*/ 630041 w 630041"/>
                  <a:gd name="connsiteY2" fmla="*/ 211431 h 555193"/>
                  <a:gd name="connsiteX0" fmla="*/ 36611 w 630041"/>
                  <a:gd name="connsiteY0" fmla="*/ 0 h 555193"/>
                  <a:gd name="connsiteX1" fmla="*/ 278490 w 630041"/>
                  <a:gd name="connsiteY1" fmla="*/ 555186 h 555193"/>
                  <a:gd name="connsiteX2" fmla="*/ 630041 w 630041"/>
                  <a:gd name="connsiteY2" fmla="*/ 211431 h 55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0041" h="555193">
                    <a:moveTo>
                      <a:pt x="36611" y="0"/>
                    </a:moveTo>
                    <a:cubicBezTo>
                      <a:pt x="-59864" y="115564"/>
                      <a:pt x="38956" y="557267"/>
                      <a:pt x="278490" y="555186"/>
                    </a:cubicBezTo>
                    <a:cubicBezTo>
                      <a:pt x="416351" y="553459"/>
                      <a:pt x="455692" y="214040"/>
                      <a:pt x="630041" y="211431"/>
                    </a:cubicBezTo>
                  </a:path>
                </a:pathLst>
              </a:cu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145" name="Gruppieren 144"/>
              <p:cNvGrpSpPr/>
              <p:nvPr/>
            </p:nvGrpSpPr>
            <p:grpSpPr>
              <a:xfrm rot="20104200">
                <a:off x="2633948" y="2925147"/>
                <a:ext cx="195463" cy="134951"/>
                <a:chOff x="3298268" y="3259944"/>
                <a:chExt cx="133361" cy="92075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56" name="Rechteck 155"/>
                <p:cNvSpPr/>
                <p:nvPr/>
              </p:nvSpPr>
              <p:spPr>
                <a:xfrm>
                  <a:off x="3298268" y="3259944"/>
                  <a:ext cx="60609" cy="92075"/>
                </a:xfrm>
                <a:prstGeom prst="rect">
                  <a:avLst/>
                </a:prstGeom>
                <a:grp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57" name="Rechteck 156"/>
                <p:cNvSpPr/>
                <p:nvPr/>
              </p:nvSpPr>
              <p:spPr>
                <a:xfrm flipV="1">
                  <a:off x="3358877" y="3283122"/>
                  <a:ext cx="72752" cy="48514"/>
                </a:xfrm>
                <a:prstGeom prst="rect">
                  <a:avLst/>
                </a:prstGeom>
                <a:grp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grpSp>
            <p:nvGrpSpPr>
              <p:cNvPr id="146" name="Gruppieren 484"/>
              <p:cNvGrpSpPr>
                <a:grpSpLocks/>
              </p:cNvGrpSpPr>
              <p:nvPr/>
            </p:nvGrpSpPr>
            <p:grpSpPr bwMode="auto">
              <a:xfrm>
                <a:off x="3180379" y="3130288"/>
                <a:ext cx="288000" cy="166601"/>
                <a:chOff x="3610230" y="3130288"/>
                <a:chExt cx="288000" cy="166601"/>
              </a:xfrm>
            </p:grpSpPr>
            <p:sp>
              <p:nvSpPr>
                <p:cNvPr id="153" name="Rechteck 152"/>
                <p:cNvSpPr/>
                <p:nvPr/>
              </p:nvSpPr>
              <p:spPr>
                <a:xfrm rot="16200000">
                  <a:off x="3745808" y="3144489"/>
                  <a:ext cx="17460" cy="28735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54" name="Rechteck 153"/>
                <p:cNvSpPr/>
                <p:nvPr/>
              </p:nvSpPr>
              <p:spPr>
                <a:xfrm rot="16200000">
                  <a:off x="3680732" y="3090530"/>
                  <a:ext cx="147613" cy="22702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  <p:sp>
              <p:nvSpPr>
                <p:cNvPr id="155" name="Rechteck 154"/>
                <p:cNvSpPr/>
                <p:nvPr/>
              </p:nvSpPr>
              <p:spPr>
                <a:xfrm rot="16200000">
                  <a:off x="3698191" y="3109580"/>
                  <a:ext cx="107932" cy="19368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/>
                </a:p>
              </p:txBody>
            </p:sp>
          </p:grpSp>
          <p:sp>
            <p:nvSpPr>
              <p:cNvPr id="147" name="Rechteck 146"/>
              <p:cNvSpPr/>
              <p:nvPr/>
            </p:nvSpPr>
            <p:spPr>
              <a:xfrm rot="16200000">
                <a:off x="3314373" y="3123841"/>
                <a:ext cx="36507" cy="3984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8" name="Textfeld 485"/>
              <p:cNvSpPr txBox="1">
                <a:spLocks noChangeArrowheads="1"/>
              </p:cNvSpPr>
              <p:nvPr/>
            </p:nvSpPr>
            <p:spPr bwMode="auto">
              <a:xfrm>
                <a:off x="1969657" y="2890882"/>
                <a:ext cx="67839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altLang="de-DE" sz="1200">
                    <a:latin typeface="Arial" charset="0"/>
                  </a:rPr>
                  <a:t>Kamera</a:t>
                </a:r>
              </a:p>
            </p:txBody>
          </p:sp>
          <p:sp>
            <p:nvSpPr>
              <p:cNvPr id="149" name="Textfeld 458"/>
              <p:cNvSpPr txBox="1">
                <a:spLocks noChangeArrowheads="1"/>
              </p:cNvSpPr>
              <p:nvPr/>
            </p:nvSpPr>
            <p:spPr bwMode="auto">
              <a:xfrm>
                <a:off x="3024501" y="2881357"/>
                <a:ext cx="61587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altLang="de-DE" sz="1200">
                    <a:latin typeface="Arial" charset="0"/>
                  </a:rPr>
                  <a:t>Laptop</a:t>
                </a:r>
              </a:p>
            </p:txBody>
          </p:sp>
          <p:sp>
            <p:nvSpPr>
              <p:cNvPr id="150" name="Textfeld 459"/>
              <p:cNvSpPr txBox="1">
                <a:spLocks noChangeArrowheads="1"/>
              </p:cNvSpPr>
              <p:nvPr/>
            </p:nvSpPr>
            <p:spPr bwMode="auto">
              <a:xfrm>
                <a:off x="4466318" y="2994934"/>
                <a:ext cx="78098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de-DE" altLang="de-DE" sz="1200">
                    <a:latin typeface="Arial" charset="0"/>
                  </a:rPr>
                  <a:t>Hochvolt-</a:t>
                </a:r>
              </a:p>
              <a:p>
                <a:pPr algn="ctr" eaLnBrk="1" hangingPunct="1"/>
                <a:r>
                  <a:rPr lang="de-DE" altLang="de-DE" sz="1200">
                    <a:latin typeface="Arial" charset="0"/>
                  </a:rPr>
                  <a:t>Netzteil</a:t>
                </a:r>
              </a:p>
            </p:txBody>
          </p:sp>
          <p:sp>
            <p:nvSpPr>
              <p:cNvPr id="151" name="Textfeld 461"/>
              <p:cNvSpPr txBox="1">
                <a:spLocks noChangeArrowheads="1"/>
              </p:cNvSpPr>
              <p:nvPr/>
            </p:nvSpPr>
            <p:spPr bwMode="auto">
              <a:xfrm>
                <a:off x="4115617" y="3597789"/>
                <a:ext cx="447632" cy="245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altLang="de-DE" sz="1100">
                    <a:solidFill>
                      <a:srgbClr val="00B050"/>
                    </a:solidFill>
                    <a:latin typeface="Arial" charset="0"/>
                  </a:rPr>
                  <a:t>USB</a:t>
                </a:r>
              </a:p>
            </p:txBody>
          </p:sp>
          <p:sp>
            <p:nvSpPr>
              <p:cNvPr id="152" name="Textfeld 462"/>
              <p:cNvSpPr txBox="1">
                <a:spLocks noChangeArrowheads="1"/>
              </p:cNvSpPr>
              <p:nvPr/>
            </p:nvSpPr>
            <p:spPr bwMode="auto">
              <a:xfrm>
                <a:off x="2643207" y="3597789"/>
                <a:ext cx="447632" cy="245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altLang="de-DE" sz="1100">
                    <a:solidFill>
                      <a:srgbClr val="00B050"/>
                    </a:solidFill>
                    <a:latin typeface="Arial" charset="0"/>
                  </a:rPr>
                  <a:t>USB</a:t>
                </a:r>
              </a:p>
            </p:txBody>
          </p:sp>
          <p:sp>
            <p:nvSpPr>
              <p:cNvPr id="288" name="Textfeld 461"/>
              <p:cNvSpPr txBox="1">
                <a:spLocks noChangeArrowheads="1"/>
              </p:cNvSpPr>
              <p:nvPr/>
            </p:nvSpPr>
            <p:spPr bwMode="auto">
              <a:xfrm>
                <a:off x="5321112" y="1578253"/>
                <a:ext cx="306053" cy="245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altLang="de-DE" sz="1100" smtClean="0">
                    <a:solidFill>
                      <a:srgbClr val="7030A0"/>
                    </a:solidFill>
                    <a:latin typeface="Arial" charset="0"/>
                  </a:rPr>
                  <a:t>IR</a:t>
                </a:r>
                <a:endParaRPr lang="de-DE" altLang="de-DE" sz="1100">
                  <a:solidFill>
                    <a:srgbClr val="7030A0"/>
                  </a:solidFill>
                  <a:latin typeface="Arial" charset="0"/>
                </a:endParaRPr>
              </a:p>
            </p:txBody>
          </p:sp>
        </p:grpSp>
        <p:grpSp>
          <p:nvGrpSpPr>
            <p:cNvPr id="271" name="Gruppieren 270"/>
            <p:cNvGrpSpPr/>
            <p:nvPr/>
          </p:nvGrpSpPr>
          <p:grpSpPr>
            <a:xfrm rot="18900000">
              <a:off x="4857953" y="1991200"/>
              <a:ext cx="1824668" cy="181730"/>
              <a:chOff x="7132223" y="4795441"/>
              <a:chExt cx="1824668" cy="181730"/>
            </a:xfrm>
          </p:grpSpPr>
          <p:grpSp>
            <p:nvGrpSpPr>
              <p:cNvPr id="272" name="Gruppieren 271"/>
              <p:cNvGrpSpPr/>
              <p:nvPr/>
            </p:nvGrpSpPr>
            <p:grpSpPr>
              <a:xfrm>
                <a:off x="7132223" y="4795441"/>
                <a:ext cx="560460" cy="181730"/>
                <a:chOff x="7132223" y="4795441"/>
                <a:chExt cx="560460" cy="181730"/>
              </a:xfrm>
            </p:grpSpPr>
            <p:cxnSp>
              <p:nvCxnSpPr>
                <p:cNvPr id="283" name="Gerade Verbindung mit Pfeil 282"/>
                <p:cNvCxnSpPr/>
                <p:nvPr/>
              </p:nvCxnSpPr>
              <p:spPr>
                <a:xfrm rot="19200000" flipV="1">
                  <a:off x="7132223" y="4795441"/>
                  <a:ext cx="0" cy="18173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Gerade Verbindung mit Pfeil 283"/>
                <p:cNvCxnSpPr/>
                <p:nvPr/>
              </p:nvCxnSpPr>
              <p:spPr>
                <a:xfrm rot="19800000" flipV="1">
                  <a:off x="7272338" y="4795441"/>
                  <a:ext cx="0" cy="18173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Gerade Verbindung mit Pfeil 284"/>
                <p:cNvCxnSpPr/>
                <p:nvPr/>
              </p:nvCxnSpPr>
              <p:spPr>
                <a:xfrm rot="20400000" flipV="1">
                  <a:off x="7412453" y="4795441"/>
                  <a:ext cx="0" cy="18173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Gerade Verbindung mit Pfeil 285"/>
                <p:cNvCxnSpPr/>
                <p:nvPr/>
              </p:nvCxnSpPr>
              <p:spPr>
                <a:xfrm rot="21000000" flipV="1">
                  <a:off x="7552568" y="4795441"/>
                  <a:ext cx="0" cy="18173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Gerade Verbindung mit Pfeil 286"/>
                <p:cNvCxnSpPr/>
                <p:nvPr/>
              </p:nvCxnSpPr>
              <p:spPr>
                <a:xfrm flipV="1">
                  <a:off x="7692683" y="4795441"/>
                  <a:ext cx="0" cy="18173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3" name="Gerade Verbindung mit Pfeil 272"/>
              <p:cNvCxnSpPr/>
              <p:nvPr/>
            </p:nvCxnSpPr>
            <p:spPr>
              <a:xfrm flipV="1">
                <a:off x="7832798" y="4795441"/>
                <a:ext cx="0" cy="18173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Gerade Verbindung mit Pfeil 273"/>
              <p:cNvCxnSpPr/>
              <p:nvPr/>
            </p:nvCxnSpPr>
            <p:spPr>
              <a:xfrm flipV="1">
                <a:off x="7972913" y="4795441"/>
                <a:ext cx="0" cy="18173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Gerade Verbindung mit Pfeil 274"/>
              <p:cNvCxnSpPr/>
              <p:nvPr/>
            </p:nvCxnSpPr>
            <p:spPr>
              <a:xfrm flipV="1">
                <a:off x="8116201" y="4795441"/>
                <a:ext cx="0" cy="18173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Gerade Verbindung mit Pfeil 275"/>
              <p:cNvCxnSpPr/>
              <p:nvPr/>
            </p:nvCxnSpPr>
            <p:spPr>
              <a:xfrm flipV="1">
                <a:off x="8256316" y="4795441"/>
                <a:ext cx="0" cy="18173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7" name="Gruppieren 276"/>
              <p:cNvGrpSpPr/>
              <p:nvPr/>
            </p:nvGrpSpPr>
            <p:grpSpPr>
              <a:xfrm flipH="1">
                <a:off x="8396431" y="4795441"/>
                <a:ext cx="560460" cy="181730"/>
                <a:chOff x="7132223" y="4795441"/>
                <a:chExt cx="560460" cy="181730"/>
              </a:xfrm>
            </p:grpSpPr>
            <p:cxnSp>
              <p:nvCxnSpPr>
                <p:cNvPr id="278" name="Gerade Verbindung mit Pfeil 277"/>
                <p:cNvCxnSpPr/>
                <p:nvPr/>
              </p:nvCxnSpPr>
              <p:spPr>
                <a:xfrm rot="19200000" flipV="1">
                  <a:off x="7132223" y="4795441"/>
                  <a:ext cx="0" cy="18173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Gerade Verbindung mit Pfeil 278"/>
                <p:cNvCxnSpPr/>
                <p:nvPr/>
              </p:nvCxnSpPr>
              <p:spPr>
                <a:xfrm rot="19800000" flipV="1">
                  <a:off x="7272338" y="4795441"/>
                  <a:ext cx="0" cy="18173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Gerade Verbindung mit Pfeil 279"/>
                <p:cNvCxnSpPr/>
                <p:nvPr/>
              </p:nvCxnSpPr>
              <p:spPr>
                <a:xfrm rot="20400000" flipV="1">
                  <a:off x="7412453" y="4795441"/>
                  <a:ext cx="0" cy="18173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Gerade Verbindung mit Pfeil 280"/>
                <p:cNvCxnSpPr/>
                <p:nvPr/>
              </p:nvCxnSpPr>
              <p:spPr>
                <a:xfrm rot="21000000" flipV="1">
                  <a:off x="7552568" y="4795441"/>
                  <a:ext cx="0" cy="18173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Gerade Verbindung mit Pfeil 281"/>
                <p:cNvCxnSpPr/>
                <p:nvPr/>
              </p:nvCxnSpPr>
              <p:spPr>
                <a:xfrm flipV="1">
                  <a:off x="7692683" y="4795441"/>
                  <a:ext cx="0" cy="18173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8143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Wie werden die Messungen durchgeführt?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2410340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Verwendetes Netzteil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pic>
        <p:nvPicPr>
          <p:cNvPr id="3074" name="Picture 2" descr="http://pvserve.de/wp-content/uploads/2008/09/pvServ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724866"/>
            <a:ext cx="4428492" cy="280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nhaltsplatzhalter 5"/>
          <p:cNvSpPr txBox="1">
            <a:spLocks/>
          </p:cNvSpPr>
          <p:nvPr/>
        </p:nvSpPr>
        <p:spPr>
          <a:xfrm>
            <a:off x="527115" y="3928527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u="sng" smtClean="0">
                <a:solidFill>
                  <a:schemeClr val="tx2"/>
                </a:solidFill>
                <a:sym typeface="Symbol"/>
              </a:rPr>
              <a:t>„pvServe“:</a:t>
            </a:r>
            <a:endParaRPr lang="de-DE" u="sng">
              <a:solidFill>
                <a:schemeClr val="tx2"/>
              </a:solidFill>
            </a:endParaRPr>
          </a:p>
        </p:txBody>
      </p:sp>
      <p:sp>
        <p:nvSpPr>
          <p:cNvPr id="112" name="Inhaltsplatzhalter 5"/>
          <p:cNvSpPr txBox="1">
            <a:spLocks/>
          </p:cNvSpPr>
          <p:nvPr/>
        </p:nvSpPr>
        <p:spPr>
          <a:xfrm>
            <a:off x="755576" y="4401108"/>
            <a:ext cx="4171976" cy="1129439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700" i="1" smtClean="0"/>
              <a:t>U</a:t>
            </a:r>
            <a:r>
              <a:rPr lang="de-DE" sz="1700" smtClean="0"/>
              <a:t> = 0 - 1000 V, </a:t>
            </a:r>
            <a:r>
              <a:rPr lang="de-DE" sz="1700" i="1" smtClean="0"/>
              <a:t>I</a:t>
            </a:r>
            <a:r>
              <a:rPr lang="de-DE" sz="1700" smtClean="0"/>
              <a:t> = 0 - 5 A, </a:t>
            </a:r>
            <a:r>
              <a:rPr lang="de-DE" sz="1700" i="1" smtClean="0"/>
              <a:t>P</a:t>
            </a:r>
            <a:r>
              <a:rPr lang="de-DE" sz="1700" baseline="-25000" smtClean="0"/>
              <a:t>Max</a:t>
            </a:r>
            <a:r>
              <a:rPr lang="de-DE" sz="1700" smtClean="0"/>
              <a:t> = 3,3 kW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700" smtClean="0"/>
              <a:t>Betreibbar an 230 V - Steckdose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700" smtClean="0"/>
              <a:t>Fernsteuerbar über USB-Bus</a:t>
            </a:r>
          </a:p>
        </p:txBody>
      </p:sp>
    </p:spTree>
    <p:extLst>
      <p:ext uri="{BB962C8B-B14F-4D97-AF65-F5344CB8AC3E}">
        <p14:creationId xmlns:p14="http://schemas.microsoft.com/office/powerpoint/2010/main" val="21623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55575" y="1021556"/>
            <a:ext cx="8902700" cy="12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7" name="AutoShape 4" descr="data:image/jpeg;base64,/9j/4AAQSkZJRgABAQAAAQABAAD/2wCEAAkGBhQSERQUExQWFBQWFxwaFhUYGBkYGxgeGhcZFxoYGRgXGyYgGB0jHxwaHy8gIycpLCwtFx8xNTAqNSYrLSkBCQoKDgwOGg8PGjAlHyQsKSosLiwsLjIsKi0tLC0sLywtLCwsLCosNSwsLiwpLCwsLCwsLC4sLCwqLCwsLCwsLP/AABEIAOEA4QMBIgACEQEDEQH/xAAbAAACAwEBAQAAAAAAAAAAAAAABQMEBgcCAf/EAE0QAAIBAwEEBgcFBQMJBwUAAAECAwAEESEFEjFBBhMiUWFxBzKBkaGx8BQjUsHRFUJicuGCwvEXJCUzNENTkrIWY3OToqPSRFR0g7P/xAAcAQABBQEBAQAAAAAAAAAAAAADAAECBAUGBwj/xAA9EQABAwIDBAcHAwIFBQAAAAABAAIDBBESITEFE0FRImFxgZGh0QYUMrHB4fAVI1JCclOi0uLxFiQzYpL/2gAMAwEAAhEDEQA/AO40UUUkkUUUUkkUUUUkkUUUUkkUUUUkkUUUUkkUUUUkkUUUUkkUUV8JpJL7SOfpCYZCkyacnXOoPDQ/HWneaW7d2UJo9Mb66qfy9tU6xs27xQHpDhz6vRHgLMVpBkfJWbTaUUo7Dg+HP3GsLMWilYKSCrEDBI4HQePHv5+FQKh3sDIbgBzGo/p54OlNI7UKe2rTSkZ3FG+RrpnGh15sQM5xmuRqq6StDW4OmCfhvn3arYZEykuSbg8Fc2b0ml0DJ1o/EoIPyx3/AAPOqm1JJZZt9UcBcbuQcjGvDzz7xwq7Fc7x3SGRgMlHBVgOGcHQjllcjlmpKzKnadUBuJb5G+evqhsdGHY2NCUbTvWlk3mBXTCqdMD209bpKAqhBvNujJOgB0HmdaTbW26kTLFuPPM4ysES77kajeI0CLnTeYgZqKznDPuNFLby4J6qYDJHMxspZXA5gN58sW4KmubG+ojaelqbfL/hM50L7Mdw0C0+wbp5N9nOdRjkBx0AptSawvVijIIJOToK9W+1nlk3UQBR6zE5wPLTXj310WztpwmGONz8TzwzJuSqMsTnPc4CwTeivlFdAqa+0UVHPMEVmPBQSfYM0kkv21txYBgdpzwHd4mkzW93MN5m3F46tuADyGo9teuj8PXzvK+uNR5nh7gPlUfSba2+/VqewvreJ/QVba2xwjXiUAm4uUve5eM9mfe/lZ8e8gCm2xOkblwkrZDaBsAEHlkjlWcoqw6MOFihhxBW+2nthIB2jljwUcT+g8aRre3Vyex2E7xoP+bifZSm1ZWcvMxKjU82Y8lH6+FWrzpHI3ZT7pBwC8cef6UERYcgM+ZRC++qZDoyRrJcEHw0+JNemtLmAb0cnXJ+E6nHln5H2VlmYk5Op7zrVrZ+0nhbKnTmvI+z86mY3W1v3KOILZbJ2us6kgYYesvd4jvFX6zQnVLyN00WZASP5uHtyBWlqm9tjkjtN0UUUUNSRRRRSSRUc9urgqwyD9ad1SUUxAIsU4NswsptXo46ZaJmZeJXJyPLB14edIeucH1myPE6fHvyP8K2u0+kEcOnrv8AhH5nlWOvr0zPvEAE8lH1k68deXKuK2pFTRP/AGXZ8QNB38OzNb9E+V7f3Blz/Pmr+xodDIdSTgfmfPX51zLp5tJmEnWXcloRbxXEEKhgbl5RvNvMh/c0jGeG5nvrrNmPu0/lHx1PxNU7vZls6CO7tVuIlJaNtzfaME7xQqvbIydNwHTQjTJHsGrhZUSNkIBNgCeq9xfryPcqVbiebhZz0cbYnuNjPNcFne2kYxSNqzoiqzLk6tkFo/d3VsZ5d0H69teXkVo0hhi6m3QqcFQm9ukMqrHxUZAJ3gCcYwck0vv5snH6fl7PdQvaGaGonY2MgloNyPId2finoo3HXRcl6QbeG/fvNNcwTOxNt1WiymKV4gJGGoVAgwucDeZtSQK3nQfas93sNp7nekktZGeCU+u4iAbieJPbizzz31PDa24Z1urdbm3kfrMFA7QyboDsoOpRwqkhdd7OhB0fbQ2zG8Sw26GOIY/cMWinIVY2AKjIGcgd2Na6dldTCkDri2G1uOmllWNPJvcNuOv1VyNt8acTp7frWn9larGuBjPEnvrJbOk0I8ufj4+wUytejxc7zPgfwkE+/lxrl9iOdHM4xxYieN7W58OKt1EY0c6w+a0dFLf2En4pP+dqK7XeT/wH/wBf7Vn4Y/5Hw+6ZVQ26hNvJj8PwGp+Gav0EVcBsboBzWR6KX4RzG2gfGPMcvaPlSi+hKSOp4hj885rQ33RLJLRMF/hOcDyI4VRudg3LkbwDEDGd5c+08T7avNezFiB1VctNrWSWinEfRWc8Qo82/QGp36HyY0dCe7UfH+lE3rOabAeSQUUwl2DOvGMnywfkarGxkHGN/wDlb9KkHA6FRsVBRVlNmynhG/8AykfMVftei0zesAg8Tk+4fnimL2jUpw0lR7JUy3EXcm77AgH5/OtxVLZmyUgXC6k8WPE/oPCrtUJXhxyVhjbBFFFFCU0UUUUkkUp2rb3MmVjZETvyd4+3GlNqKDNEJW4SSB1Gymx+A3A8ViZOi045K39ofmB3keXuqpe7HkiGXXA4DUHPs9ndpk+zfySBQSTgDUmsPtfaBnfPBR6o7h/XnXKbToqWkZcE4joL/ZbNJUzTOztYaq/YvmNPLHu05+/21K7gDJOBzJpdsu5wdw8CdPA/1/SmMiAggjIOhB594IrjZmWdfgU8jcLivkvA0knOv19cMUp21dXmz8tGn2q05KSesh09XewSycgTnA9lZ9vSrb8TFMCeWIz48RJ7c4rTp9mzPbjiGJp4j5Eag/lylFMxhs42WsY/XtzzOccNPD2V9hcZIHEDh3ccZHLy8Kxtt0lur47ttF1EfA3EmWI0/dXgzcdNcanvrW7J2cI1CLknUlmOWYnizNk5Pw4DlR56Ywizz0uXr6aq62UPzbpz9E3sI8g8O0QATp8T7PfTa26MvneaTc/l468df8aVSwtugKrEY4gE5zxOg+hTHY+2Xj7EoYryJByvnpqKPs1lPvf+4aeo527/AFuqc5kwl0Z9U1/Y3/fTf85oqx+04v8AiJ7xRXY7qk5jx+6ysc3X4JXNt98ndCgZ8T+lQftuXvHuFUKK6YRMHBc2Z5DxTBduS94Ps/Spk6QvzVT5ZH60popGFh4JCeQcU/i6QIfWBHxq9BfI/qsD4cD7jWSooTqZp0Rm1jxrmtpRWWt9qSJwbI7jr/UU2tNuq2j9k/D38qrPp3t61cjqmP6kzor4rZ1FfaArKKKKKSSKKKKSSKKKKSSKKKKSSz+25pJj1USsVB7RxgEjXGTyHzqtb9FXPrEL8fl+tamiseTZEU8plncXHloAOXPzVxtW5jcDBZZq+2IsYXBJJznOB8BRHww3v/I99XtrNlwPD5mobq36tVLcSeH5eJriNoU594m3Degy1+Q0HHiSrTJC5oxHMqvLGcHGvl9ZrN3GxI2ckwIW7zGpPvK1qoYsxu/IDTx5mvOzoet3tcYGnn40Gmpp8TGxtN3i4ztln6IrZQwEngs6mzmOMjdHj8sZ1GfAVPgIMLzGN48Tjz158OXy93cjKxU6MND8+ONf8Kf7AgV7fDgMN48auUVJJVymInCQD5cCjzTFjA92YVfo1tXJMTHjqv5jX3++tFWevOjGDvQtukHIB7/A07tJGKjeG63MePh4V2ezBPCzcTjTQ8CPssmq3bzvIzrqFNRRRWsqaxdFFFbS55FFFLekO347OBppToNFXm7Hgi+J+ABPAUxIAuU4BJsEyorBdFenkxn6jaCdS83bgYgKMNwjPjyBOvI64re1Fjw8XCk9haiio57hUGXZVHexA+dfLe7SQZR1cd6kH5VK4vZRwm11dtb54z2Tp3cjT2x2usmAey3cefkazVFCkha/tRop3R9i2lFZ/Z+2ivZfVe/mP1p5FOrDKkEeFZ8kbmHNasczZBkpKKKKGiooqKS6ReLKPMiqsu24hzLeQ/WpBjjoFB0jW6lX6KUHpEv4D7xX1ekS81I9xom4k5IfvEfNNqKr21+knqtr3cD7qsUIgjIowcCLhVo7MdYznUnh4Cqm2bdpGiReZJJ7gAMn8vbTSvmKoyUUT4nRWsHG5687nxRmylrg7kq1zb4hZF07BA91QbBttyFc8W7R9vD4UwYZGDQBjSp+7M3rZQNBYJbw4C3mbpN0i2T1i76jtqNR+Id3nXrosf8ANx/M3zpxUcNuEyFGMkn2njQhRNbVe8N4gg+qnvyYt2eeSkoooq+q6KKKKSSz37PH19fXyDs/y+vL6+VXgM8NfLWvpWrolPNYpicOCUXsaQxtJIyoiKWZidAB36a+Q46Y41zKwhbalwLydd21jJ+ywt+9j/eyA8c4z3adw1l6ZdIRtGR0Uk7OtnG+V43c2QFij71yQNNOedVIdWewt9VNyAdOzbg/cxDGAu6NJSBoWORxwAOI3VDW5vz5Dn9kz6WaYGKE4To538RyHWR2WHaqXSbZ1rex9S8sYkziNt5d5XOgAGcnJwN3n54qn0V2xevE1qd0ywuY3ujllVQBu4Bx1sh1xyAwW10pnte7YOlnabsUsi70kiKB1MWqs4wPXb1V9/dTfZ+z0gjWKMbqKNB8yTzJOpNV5q0v6QFirOztkCjbuy8ubqARoert4hU4+jUGd6Revk5yTfeN7AdFHgoAqrcbESG6tZoFEbGYRyKvZV0kBHaUaEggH2U3F/GZDEJE6wDJj3l3wO/dzmmuzNm77K7cEbK+LbpA9wJ+FVIy4vC15MLWFWTs/wCtfr68sjbP9n19fXGntTpYFdoraF7uZDh1QqqRnTsyTP2VbH7oy3eBxq70b2ybu3WYxtC286vGxBKMjlGGRx1HGtcVFzYHNYJgeG4iMl4+wn6/wrx9lI54+H5/WDTkrRip74oeApQWkH7ze81C5bmSfbmnZjHdUbWwNSEg5JG6SUU0ksPr4fX51XewP17PP68tSCQFQsqdFStbmvG4ancJl8BxT/ZG1N/sN6w4Hv8A61n69wylWDDiDmhyRh4sjQymN1+C2NFVLPaSSDQ4b8J4/wBat1lkFpsVstcHC4RRRUMt2i+swHt/KkBfROSBqpqKXttyLvJ9h/Ooz0gT8LfD9amIn8kIzxj+pNKKTHpEPwH3/wBKjbpE3JB76nuJOSiamLmntFIP+0L/AIV+Nfaf3d6j73HzVasZ0u23JPIdn2rlSw/zqUZIiQj1By337uQ+DbpRtxolEUGDcy6Rg6hBrmVx+EfE+2qGxdjrbR7oJZmJaSQ+s7HUsf05VVoKQzOxHQKrt7bDaCLAzOR2nV1n8z8Uuj2TGtzaQRruxW0ckoXjlsrGhPeQWc545NPNpbSSCF5nPYRcnvPIKPEkgDzqrIwS6jJ/3qNGDy3gVkVc95AkwP4ag2pELi6hg4xw4nmHItkrBGe/UM5Hcopq1pFQeWSnsF4fs9jtScVzzNze699GdmNGjSzf7RO2/Kfw/giB7kXA880i6Z9Pmtphb26LJLukvvcEypI54BHrnOmB5411/fLDE8shwiKWY+XLzPD21j+h3Qz7XZXVxcErNfb26/ONN7K48CwBPeoWqhcG9Jy2sJPRauUJclZhL1z9Zks0qgkhvxZyCc666V170fWF3JExF+JLSQEMyNIZS2cso6wZgONCRk41GMgjCbB6AXsgLwwpNDKrors4VSA2BJgneGqhhp3V1z0fdEDs+2MbMHkdt9yM7oOAAFzxwBx509RMGt6JzTRRYj0hkn8EEcEYVQscUYOg0Cgak/Mk196FIfsUTkEGXfmI/wDGdpR8GFRbXjiaGRJ2CxOpVyW3NGGD2sjHGs3s/pxGs4h3usgyES4VCqoxO6scn7ozoA4wM4BA4kFFJgubXKnVxbwBt7LouaM0sE7d5+vOqe1ukq2qq0hYl2CIiIXd2PBURRljoa0RVNOVis40bxxCf0YrNbM6VPciU20DTLFo5P3REmMmELJg9YoxkHABYDNM9n7bWaGOVFO7IisM6aMAcEY0PeKMZmjM5IXu7zla6Y7tfCtQi+Xx+vbXoXa9/vFOJ2HihupX/wASvTJmo3tgalEynmPeB869DWitkHAoDoHDgqUlhmqz2P1/T6402K18xRRKQhFhSNrc0CVxwZgPAnHwp00YPGoXtAfr86IJQdVCxGiVNOx4sx8yTUdMpLD6/wAPrX2is9kR9fXu/UUQPbwTG6rUVI0JHL6+vlUdTUUUUUU6SKKKKSS5l0cuJIts3kFw5eR87jvjLBTvKB3DcbOBp2T3VvaxnpWsmtrm12jGPVYRy40zjJXOOO8pdPIAVsIJg6qynKsAynvBGQfdQNmyh0eHksD2spDHUtmGjhbvH2t5qHaOzknjKPnBwQQcMpByrKw9VgdQapdD4R1LSZLdZIxDHUlU+6Qk8yQmc8yxPOmF9MUjdhxVWI9gJqt0Ywtja/8AgofeoJ+JqttYtbhK0fY4Pc2XPK4sOvO5+Synpev26u3tlOOucltcZClQoP8AabPsqd/SLDIG2dBmEBRAlyzqqhVwkj643cIGK66nHDNKPS/Zu8toUUsxDooXUkhgQABrnWrfQbYtxZRkzWUcoZs6NGZlGnJuyQMZA3gRk+zKbFvow5rSbLsZqmOnfhleG3yzIzXVrK2SONEjACIoVAOG6BgfCpJYgwwwyPrurObG6eQ3EvVCOdHHrK8ZBQngHAzgE8G4d5rTVkPY5h6Wq1GOa4XbolR6K2pbeaCNm5Fhv48t7OKp9NgkezblcAZjKoqjHbbCx7oHPe3ceXhTy4uAikkE9yqN5j4ADjXPOma3jFLmderto2wsMcjdbGW0EzvHoH/cAUkDfxnUsCxAucCTp+ZKL7AWH52rW9HelUN2i7j/AHm6N5Do2ca47xnuqTopsNbuaW7uH64RXLLaxhvuohH2RJuDAaXJbJbOOWMacxfossjCWCZ0dsFX3t8NkZDEntHOna3vnTDZUjWkRUm6N20spJtZdwMEWN8lZOw2kg4oePtq7FNHYvb2diFPTyssHeXFd5VAM4AGTk+J76yW0fR1CIsWR+yTBgySAyOo7WWBj6wKwYZGDprXONrdJb9Zo4YL+5laWPrUHVQL2CGIBZt0FsDOMDhXjb15cRyCCXaV9Pvx9Y0cMShgnHeLA4GMcgc8Ma1L36Egdeeh/B3qvuHhdMS6XrHh6xHljC9YE4AtnTBJI4HQkkaZ41NXLtm7Ilt+rjimKfa52MUmAW6uEBwzkqM5AG4o3QA5J47oZN0nussIZTeMpwwgs95VPc0gmCD3kjnUCAc26FGBIGa39FYQdINsRr1klhE6DUqkgEuBz3Q7AnngZrTdG+kcV7AJoiccGU+sjDirDv8AnUbcQnBTcSkcz769i7bv9+vzqKikHEaFMWtOoVgXzeB9n6GvQvv4fjVWlm3eklvZx79xIEH7o4s3gqjU/IcyKI2aTgUJ0ER1aE/F6O4/Ovkl8ijeYhQObaAe3gK5ym2tpbQ/2SMWVuf/AKiYZlcd8cfAefubQ1fs/Rtb5D3TSXsv452JH9mMHdUeGvnUzWOj+IoPuMb/AIR5rW2+2LWY4jnhkbHqpIjHzIU5qaS2U8CKUDo5a4wLaAY4YiRSPEEAEHxBzUOx749bcW7EloChUkkkxyrvJkniQVdfJQTqaJHtFztAhP2Y0cU0lsSOVVmjIq3mvpc99W27S/k1Adsw8HeSo0Vdz5e4fpX2p/qTP4lQ/TJOY80s6R7EW7tpYH4OuAfwsNVb2MAa5/6Ndrt1clnN2ZrZiu6fwhiMf2WyPIrXUq5f6SdnPZXcW04B2SQlwo0zyBP8y9nwKqedU6GfdSZ6Ke2tniupXRjUZjtH5bvWwuIQ6sp4MCD7Rik+wLxEiS3ZgkkKiNlY7p7IABUtjeU8QR8xoz2ffJNEksZ3kcAg+fI44EcCORBqZ4gcZAOOGRnHlWzX0Da1rela2favPdi7bfsd8jXMvfIjQgju8QvUkK5VsAsud0813hg48xpRRRVynp2wMwNWZtLaMu0Jt7L2AcgkXSoiGP7UrdXPD/q2AyXycdSyj11c6Y5cRjFT2PpbsHA6yRoWwMh43xnmAQDn3UrvZftW0BED91aJvuR/xXG6g4fuqSeWp8K8yIG9YBscMgHHlmuV2zNGJhdveCvWPZHZ0/uALn6m4BF7A6eOq1sHTmwcZF5B7ZFX4ORiqm2+m2zepdJbmKRXUqUjYSscjgBHnB7s41xrWSm2NA3rQxn+wv6V7t9mRR+pEi+Sgc893fWJv4RmAfJdZ+nynIuHmq/RksIFO6ydt2RW4qhclAfYfjVqwnJvosnUyXHd/wDbWp/u/KrtrEGcA0tuGWHaEOW3V61tScAb1uo56YJHvxThsksUsg0Idl12T1YZE2OPiCM+pQouNqbM/wDxAv8A7UnP9c1bmO9ti2P4tn/NTS7bVysV/suRyFQQrvE64G7xPv4jxqWS+C7T2U7MAHskGToCSHA950x40IsLmFw/wyPDGs4OANv/AGH0XQLDZUU9vaNInaiRWjIZlKndAOCjDQgYIyQacQQKihEVVVRhVUAAAcgBoBWW2D0hC7Pi6pGnkRSvVqQMFW3cMz4C40zxPHQ4r3b9Lrknt7OkXynhb57taXus782tJF1SdtGkiOF8jQeNyLrVVjOiahdqbVVB93vQtpw6xo8ye3OcirDbYvpdFiitVORvM/XSDkCqqAgPPUnyNZyy6HXdsWNttB132LuHRX3mPFjnQk95FXafZtQAXFtlmT+0Ozg8M3g7rkeIFl02lG3OldvaELI5MjerDGC8jeIRdQPE4GhrC7M6S7RlLxi4ieMEq1ysQHA4PVHQM38W7ujlvUys7BI87o7THLuxLO573c6sfOsurq2UzsBzdyH1KrbQ2/DS9FgxO5aW7fRRj0j3F3K9tY2jJOOLzsoWMaAsyjPDIwMnjwNNtgej2OKT7RdOby7Opkk1VTp/q0PDHIn2BeAzWwW6nbg10njI9u5w498YOldTqb5yWNLcgQCtugkFTC2Y8QD2IoooqstJFZKwJ/bl1j1fskO9/Nv9n4Fq1tZToi3XXe0LnOUaZYY+HC3UqSCOILMfcKs04zJ6kGXgtVRRRVhDRRRRSSRVbaOz0nieKRd5JFKsPA/mOIPIgVZopJLjnR67fZV69hct9y5zDIdF7R0bPINwPcw8zXRqrdPehi7Qt90YWZMmJz380b+FvgcGsZ0F6XtvfYrsFJ4yVUtoWxpuN/GOR/eHjx6HZ9Xcbty8/wDaXYpJNXCP7h9e7j481vKg2herDE8r+qilj7BnGvOp6y3pClLQR26nDXEqofBB2nPceAGP4q1JpBHGXngFxuz6U1VTHCP6iB3cfJVug0irbNLKcy3LmWTQ6g5Cr4ADkc+sabWNurFjjs50B9/ypeiAAAaAAADuAGAPdTSG6REGDrjUc84rgoqhtRLimsGtuc+Pqvo0U3u0IZFe5sMl6bZinOpH5UsdcEjuOKe4yPMUjkGCR3E/OltOCOMNLG2vdEopHPJDir2y4hgtjXOB7qjksJFlaWAxHrN3rYpk30cqMKysO0jY00yPDSqgcjTJ141LFdsowDp8vKo09dEyMRPZlx6ymqKJ0ri66W7fumuT9/YLIyHslLjGPDJVTjPLwqvPtOWR4SdmQgwgLG7zKdzB0xug8OI0NNCc1Ys7TfzrgCqUV3u3cbedhd3f/VbtTPoo2jG5x8v9Kyewr68s7mVRAskc5Mm4jkRxktjIdhp3EcT2ca6HVN0saJQ9xGix5AdkZn3M6BiCgLDJAO7rrnB1qyuyuOW8tPjVC4gHaVgCOBBGQfYeNbH6jWUoYHCzfn6LAqPZfZdc57yLvPG5FuXUVft+mtk+N25i1723f+rFZi/28+05mgt2KWif66UaNJ/CvcD8RknkDW6WZMSW0KjrJ33VAGAFHrE44DgPLPdWj2JshLaFY0HDVjzZjxJ+uGKlX7ek936IsXXt2c1wG1NlUmw5P23F8nC9rN69PC/HsVq3t1jVURQqqMADgBUtFFcMSSblcoXFxudVmuks3UXVlc8FjmAY9wJUn4b3u9o6VtnpFb2i5nlVM+qvF2zoAqDLNnwFc56d2XWWUmmSmHHs0P8A6Sa0nQbohBDFHeOxmuJI1ka4lO8U3k3juls7uASC2cnHHlXTUAbLTtufhJH1+q9J9mqguo8A/pJH1+qlu+kN1LLbRRRi2E7k4kG9N1SYaSQoMrFphQG3my/AYzWvrI9CmN3LcbQYHdkPU2wPKGNj2vN3yT/Lx41rgtGnsDhA0XUR3IuUg6ZbeNtBuxdq5mPV26cy7ab3kud4ny76t9G9iraWsUCnO4vab8THV29rE+zFZw9D75r1rtrqFXwUjXqTKIkPJd5lwe9uJyeGcV425d7RtWjaS8i6hjutMLQfdk6DeXreB78/1sR4QMIOaE4knEQtzRWRvLvaFtuSvNBc22QZmWBkaNOJdVjdt8Y8+OcYzWk2dtOKdBJDIsiHgynI8j3HwNS1FwmvnZWqKKKSdFFFFJJFYT0j+jwXi9fb4W6QeXWgcFJyMOOTew8iN3RTtcWm4TEAixXJOhPpA3j9mvDuTKd1XYbu8RoUfPquD38fA8dJcDrrhxkhYVC+bPh2HuCe8UdP/Rul8DLFux3IHrcFkwNFfx5BvfpwX9DoXitPvt7rQziUMckGNupwSTyWNRx/KtN9Vv4d2/Tj2BYtDsSKm2h73FlkcuFzlccuOXgpLhAGIByO+o6lupAzEjga+W67zqp4d/lrjjnXXgNMHJ4VyJjxylrOeXivRceBgc7vXpb1wMBtPZ86hpmdlrniQO7+ppfNHusR3GjVME8YG9OWgzUIZYnk4NddF6trcucDTxqcbLbJ1GOR768bP9ca4+uFNi3xq5QUkM0WJ+t7aqtVVEkb7N5JHNEVODV3ZP73s/Oo9pQ4Oc5J5H64VTqoHe6VN7aE5X5jmrNveIbX1T4MDkA+BxypJLGQxHEg4868q5HAkeVKeke1RDCQDmR+zGo9Yk6HdHeAePDOKLNUGtLWBtighgpGueTkrGxbXrJnuj3dXD4IpO839ps48Md9OLi8SMAu6oDwLMFz7zSG26MSOq9dcSqAFxDEerRMADcBGWIA0zkGrtr0TtYzkQqx17T5cnPeXzmsqpMDpLueTwAaNAOskfJeHbSnhqql880hJJ0aMh1XJHkEDpTbk4RzKeYiR5Md2d0EDPLNek2pM5G5asoOcmZ0jwRw7Kb7EeymaIAAAMADAA0AHcByr1VXewt+Fl/7j6WWaZYG/BHf+4k/LD9Vluld5dRWjuTDwCuoVm0fskhmbxH7vfWr2b0fuprFLZpYobYxBAYt6SV0IBB6xgqrkccKdDxFL9uWXXW80eMlkYADmcZXj44p76NNqdfsy3YklkXq2z3od0fDFbdDPenJaACHcB1ZfVdz7MSMlieLAEHhllw+qrWXovtkVVaW4kCqF3euZV9irqueYBA1qw3o2s8aCZT3i4nz8XI+Famijb+Tmuv3TOSw110MvbYb1hfSnd4QXJEiNw0DEdnzwPMca9bE6dxXKTW9/GLeeNSJoX9VxzKZ1PLs6nUEZFbeudel/YKmEXiIDJGNxz2gd1+yrdggkoxGM6drBBGlFjcJThf3HihvaWDE3wXjYMF3c2dzb27PHb6i1mlC7zIQQYTnJ3dfXGSOGc6Lz7onte42dtBUII3pBHNFrg9oKR5rnQ+XEHVp0d9LN8mI90XOmFUod8dwBixn2g8BwrVdHuhU91e/tHaCLG3ZZIB3qAELg5wAANCSSRrjhV5oLC7EBYqsSHWw6rp/2c99fKjz4mvtV0dfKKKKdJFFFFJJFYTasPVzSqCcGRnIzpmRjJ/eFbusl0wTdliblICgP8agsF9q5I79w+Ga9Q0ujNlconhkwvxySZEyQO+pdr7JP2d9xmEijeVlJDZXXAweJwRrkZIyDwrxbbYWNjGqvLKcERxLvv7QPUGvrMQNavL0YvLpT10os0I0jhw8vgXk9Ud+6vvGtPRxQxxiV+p06vVWq2oJJjGnVx9Emttu3EMavPGbiBgGW5gXJ3SMhpIh6unEjSrH7Tgnw8EiuD626dQfFTqp48RyrI3dztDY8gjPah4IrZeNxnPYfQhtT2dCO46Gpo+kOzL3BuIjaz/8VOzrz7aDnjHaXnxrZngjrIsLXWPX9CuTg2pW7Pk/fjxt5s1t1t9L9i1KsRqDivUs7NxOcUrTo/dqu/a3cV1HrgSgE95xKmcnlg6DNVLrbF1B/tFlIBkDeiYSDXXgM5PtFYcuy6uIEDMdRy9F0VJ7SbNqiAH2dyIz8NfJdC6G7HEzPJKu+q6De1BbicjngY499aeHozbq7N1Sne5EBlX+VTwrk+w/TDDBGyDKZbP3kbEg4AOiEjkONOtp+mUpAm5AwkdtxZ5VaOEHQ75BG+Rg5xgcDrgVXZSSnLCh1tVZxcHixyAB+iV9K9qR2skgKkMXIjgGrsc4CjGffr7dBS3YPR+RpftV3gy/7uMerEOXPjqe/GScknRtZbIAkaeVzcXD6tM2PYIwNEXwFMqzpqtrGmOHjqfoOQ8yvP8Ab3tPJWjcQZM0J5/n5xuUUUVlrikUUUUkl8qp6K5OqkvbbQBJi6DOBhhoFU8AB3eFXKSwXy2e0WnckRvAGcjU/dsI3wO4K6Oca/dmtjZTrufHzHmF1PsxUbuqLDxHy+xK6jRWCj9LKTsUsrO4umHHAVFA5HPaIHmBVgbb2pvxPNBb28LSxoy75kkIkcIMbp3VIzrn3Vq+7v45L0nfN4La0l6aQB9n3QPKJm9qDrB8VFOqRdOrjc2ddHviK/8AmERj/qocfxjtCk/4SmVhs2GIfcxRxA8kRV/6RVqobi4SFC0jKiIO0zHAGNONULbpCjzrDuSoXjMiM6bquqkBsAneBG8PWUcdKv5lV8gmtFFFMnRRRRSSRRRRSSRVHbOzI7iFo5VLro2FJVsqd5d1lIIOQMEVeopJLCdEuktpbiC2jSYNK4EkrwtGplZScMXxliV3QADy1OCa3lUts7KS6haGTO62MEEhlIOVdTyZSAR5d1IY+lEtn93tBG3R6t5GjNE40x1iqC0T66jBBIOKDLFi6TdVJj8ORWkvbJJkaOVFkRtGVhkH2GuZdKPQsrZezfB49TIdOHBJMEjlowPmOXQrLpLazDMVzC/DhImRnhkZyD4EV9uekVrH69zAn80sa/NqHG+SM9FTe1j9VxHor0Fvftoi+9tiusj6rhQw1DDKSZ5DJBPhrXZU6G2mheFZWAxvy5lY95O+SMnicAV4h6b2kjFYpTMyjJWGOWXThnMaEHlz51X2tt6ZVL5is7dRrPcgs5JGR1cKOOB/Ecnkumth8k0mWgVdsULDisCeaynS3pTBY3iW8amJU3HlZCznUMep6t+yARutkEEZ0HGrUnSzZt3E0ck0ZQjVZMp7t8DUd44Vzza8Yv5glqs93cF2aW4I3A+TpiEErEo/Ezd3Cn0PoMuTECZ4UkPFCGIH9tRx8hjxrXp6k07MBz7Vz+0NjxV0omuWuGhbYad31V+CCe00gYX1sNVVWBmjHIDB+8Udw18hTCz6T28h3RIEccY5AY3GmcFXx8Misbc+h7aMeSqRvjhuSAE+QbHxrO7X2XdWrBLiORNcgSDeUnHEE5Rj5ZrKq9n01U7G3onqP0VSbYDJReV3S/kBa/aMwT1iy7PG4YZU5HeNflXphjU6edcHhuyOSnPn8lIqc3T84l9qv/8AKs/9Cb/ieX3VH/pkX/8AL/l+67JcbZgjALzRqDwy6/rS89Lo30t45rk/93G27ocHLMAPaM1zSx6QyQnKRQA8iYEYjyZgSPfTj/KZf4wGQeUQq1DsSmabyFx8Ej7PBnwdLtdYeAaT5hbpbHaE5wRFZp35E0nHlg7gyPlTHZvQ2GJ+scyTy4ILysW0biAvqgeGK5kfSHtE6Bz7Il/+NWY9tbacdlbog81t/I8RFXQUzaKlH7bM+5CfsXaDhgY9jGng2/mbYj3ldF6OR9Xti5XgstssgHirommP7VP+lb4SAd93bj/3QfyrCdA7C8guZLzaRkjjSBgskrqBq69nAPdk4xy8qYXXTePaN1bW9pHLII7hJZJSN1Qke9k4OuMkanHLnWfPZ8hc3RdnRRvhp2RSG7gAO2y6PWO9KG01itYgys6yXMSsijJZVbrGUDmSFwPGtjUE9kjtGzKGaNt5M/usVK5HjgnXxrHjcGuDitV4xNIXJB6Q5P2li+tXJVwIYAf9QzHAbcYASSEH1ydM6YycavYUkr7Ree+U28hUw2sJ1QoSHYiVcpJISPVBzodMAYy2yv8ASHSGSXjFbklTy+6+7T3vlvfWi2ltb/SMMN3dQ9SpEsaw4T7xCCn2jeZioyeyA2GIHCtI2xAAZ2z18lUGl78VvM19rxvDvHvooaIvdFKNobZeJ3HVgoo9bJzndDcN3G7rjOapf9q36tZDDgM27jJ3tAN4jK456a64pw0lRLgFpKKzS9KJMtmJSM6AFs8Fyo7Grgk5HABTqeUo27Nv4MQzoMAtu5LYzv7ucYI5cjT4SliC0FFJbLpAzuVaEriMNnPE4GgB1IJO6CQNRUR6StgYjDZUnQvroxwuU1C4CseROmaWEpYgn9FUNmX7yFw6BCuMYJIOWkTmo/BnyYVfqKlqlV10Us5DvSWsDHvMafpUJ6LWEIMhtraMKMlzGgCjvJIwKZ7QkdYpGiUPIEYohOAzAZC58TpWCPo+u7/t7TuWA4rbwYCp3akFcjyY+NTbnqVA9QX3aPpLDN9n2Vb/AGiT8SpuxLyyAMb3md0eJqGw9GE904n2rcNK3EQo2i+G8NFHggHnTnZ3oyitwRBc3cQOpCSIMkcz93r7atnofLy2heDuyyH+7rU8TR8KjYnVO9m7Lit4xHDGsaD91Rj2nmT4nWrdZduiVzy2ndDzVD+leR0UvBw2pP7YkP8Ae+vCh2HNTueS1VQXllHMhSVFkRuKsAQfYaz69HL0cNpOf5okP5/WT4AH7E2iBpfoT/FAPyP60rDmlfqWW6TehpTmSyYI3HqnJwefZfUjXk2R4jjSrZHTy82c4t76J3jGgV/XUDgUc9mRccsnHIgaVvTsranK9gPnB5/0+NU9q9F7+4jMc09rKp5NANDyIO7kHy+NGDr5ON0Ittm0J9sXbNteR78JSQc1wN5T3Mp4Gpr+9EbRooHWStgcsLxZtO4Vy/8AyWX9q3W2syFl4AOyt34BOA3k2nfVro70zZb7/SQMUoUgFlK7p0Gq4wF1OCMjXnriOAag3T4zoQurhj3ke2vleY5AwDKQwPAg5B8iK9UFGXO/TRsqeW2iaIM0cbMZUXU4IG65A4hcH3149DdzbpZOd9ElMh60MyqQABucSOzjJz3lq6PWc2t6PbG4LM8Cq7as6dgk9+mnwqRIczAVCxDsQV+XpVZqMtdW4/8A2ofkxpHt/wBJVlHbTGG5jklCMI0XJJYjC8uGcE+ApJdegu2JJS4mXwIR/kFqAegtMAG9lK93VDH/APTA91QbBCMySpGSTkk3o92rZ21hcmd4pJpiQIHDNvhB2VICn1mJ+BrAOhml3YY8b7Hq4ULORkkhddTjvPLXxrs1l6EbNdZJJ5fDKoP/AErn41sNjdGLa0H+bwpGebAZY+bHJ+NWt41pJGd0HA4gAri/+Tva34X/APM/rXyu+0VDflS3QXtOX1zqReJoooCKhuHsrxyoopBOvp4e0/KvR5+z8qKKZJRN9e4V5oop0yKKKKdJFFFFJJFFFFJJFFFFJJFFFFJJFcr9N3Gy/mf5x0UUSL4whyfCtF6LP9i/tf3RWyooppPiKdnwhFFFFQU0UUUUkkUUUUkkUUUUkl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2852761" y="3279874"/>
            <a:ext cx="3448060" cy="3077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indent="0" algn="l" defTabSz="436381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09119" indent="-272738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90951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27332" indent="-218190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63712" indent="-218190" algn="l" defTabSz="436381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mtClean="0"/>
              <a:t>Konkrete EL-Mess-Beispiele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1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Konkrete EL-Messbeispiele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3410549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Wie sind die Strings verkabelt?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pic>
        <p:nvPicPr>
          <p:cNvPr id="78" name="Picture 2" descr="https://lh3.googleusercontent.com/-O6Bt1DULflQ/UxN-OJRsirI/AAAAAAAAY4Q/QBiUzsYsP_I/w1273-h849-no/Strang%2B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85" y="2456892"/>
            <a:ext cx="3823652" cy="334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Inhaltsplatzhalter 5"/>
          <p:cNvSpPr txBox="1">
            <a:spLocks/>
          </p:cNvSpPr>
          <p:nvPr/>
        </p:nvSpPr>
        <p:spPr>
          <a:xfrm>
            <a:off x="2126994" y="2072478"/>
            <a:ext cx="764633" cy="334350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smtClean="0"/>
              <a:t>String 1: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4747950" y="2072478"/>
            <a:ext cx="3801741" cy="3732824"/>
            <a:chOff x="4747950" y="2072478"/>
            <a:chExt cx="3801741" cy="3732824"/>
          </a:xfrm>
        </p:grpSpPr>
        <p:pic>
          <p:nvPicPr>
            <p:cNvPr id="79" name="Picture 2" descr="https://lh4.googleusercontent.com/-oMVSvVsy4d8/UxN-Nvgz_HI/AAAAAAAAY4U/jkPetYXhS8Q/w1273-h849-no/Strang%2B2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950" y="2458098"/>
              <a:ext cx="3801741" cy="334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Inhaltsplatzhalter 5"/>
            <p:cNvSpPr txBox="1">
              <a:spLocks/>
            </p:cNvSpPr>
            <p:nvPr/>
          </p:nvSpPr>
          <p:spPr>
            <a:xfrm>
              <a:off x="6266503" y="2072478"/>
              <a:ext cx="764633" cy="334350"/>
            </a:xfrm>
            <a:prstGeom prst="rect">
              <a:avLst/>
            </a:prstGeom>
          </p:spPr>
          <p:txBody>
            <a:bodyPr vert="horz" wrap="none" lIns="0" tIns="43638" rIns="0" bIns="43638" rtlCol="0">
              <a:spAutoFit/>
            </a:bodyPr>
            <a:lstStyle>
              <a:lvl1pPr marL="240524" indent="-240524" algn="l" defTabSz="436381" rtl="0" eaLnBrk="1" latinLnBrk="0" hangingPunct="1">
                <a:lnSpc>
                  <a:spcPct val="100000"/>
                </a:lnSpc>
                <a:spcBef>
                  <a:spcPts val="412"/>
                </a:spcBef>
                <a:spcAft>
                  <a:spcPts val="572"/>
                </a:spcAft>
                <a:buSzPct val="100000"/>
                <a:buFontTx/>
                <a:buBlip>
                  <a:blip r:embed="rId4"/>
                </a:buBlip>
                <a:defRPr sz="2300" b="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1pPr>
              <a:lvl2pPr marL="486000" indent="-234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SzPct val="100000"/>
                <a:buFontTx/>
                <a:buBlip>
                  <a:blip r:embed="rId4"/>
                </a:buBlip>
                <a:defRPr sz="20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2pPr>
              <a:lvl3pPr marL="702000" indent="-198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SzPct val="100000"/>
                <a:buFontTx/>
                <a:buBlip>
                  <a:blip r:embed="rId4"/>
                </a:buBlip>
                <a:defRPr sz="17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3pPr>
              <a:lvl4pPr marL="936000" indent="-21819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Font typeface="Arial"/>
                <a:buChar char="–"/>
                <a:defRPr sz="14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1098000" indent="-144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Font typeface="Arial"/>
                <a:buChar char="»"/>
                <a:defRPr sz="11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400093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36474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72854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09235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600" smtClean="0"/>
                <a:t>String 2: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6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093584" y="2145030"/>
            <a:ext cx="4966357" cy="3030220"/>
          </a:xfrm>
        </p:spPr>
        <p:txBody>
          <a:bodyPr/>
          <a:lstStyle/>
          <a:p>
            <a:r>
              <a:rPr lang="de-DE" sz="1800" smtClean="0"/>
              <a:t>Motivation</a:t>
            </a:r>
          </a:p>
          <a:p>
            <a:r>
              <a:rPr lang="de-DE" sz="1800" smtClean="0"/>
              <a:t>Umbau von Spiegelreflexkameras</a:t>
            </a:r>
          </a:p>
          <a:p>
            <a:r>
              <a:rPr lang="de-DE" sz="1800" smtClean="0"/>
              <a:t>Optimierung der Technik für Outdoor-EL</a:t>
            </a:r>
          </a:p>
          <a:p>
            <a:r>
              <a:rPr lang="de-DE" sz="1800" smtClean="0"/>
              <a:t>Wie werden die Messungen durchgeführt?</a:t>
            </a:r>
          </a:p>
          <a:p>
            <a:r>
              <a:rPr lang="de-DE" sz="1800" smtClean="0"/>
              <a:t>Konkrete EL-Messbeispiele</a:t>
            </a:r>
          </a:p>
          <a:p>
            <a:r>
              <a:rPr lang="de-DE" sz="1800" smtClean="0"/>
              <a:t>Was kann man damit sonst noch anfangen?</a:t>
            </a:r>
          </a:p>
          <a:p>
            <a:r>
              <a:rPr lang="de-DE" sz="1800" smtClean="0"/>
              <a:t>Fazit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Gliederung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67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Konkrete EL-Messbeispiele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3115596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Aufnahme Flachdachanlage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80" name="Inhaltsplatzhalter 5"/>
          <p:cNvSpPr txBox="1">
            <a:spLocks/>
          </p:cNvSpPr>
          <p:nvPr/>
        </p:nvSpPr>
        <p:spPr>
          <a:xfrm>
            <a:off x="527579" y="2384884"/>
            <a:ext cx="1426674" cy="334350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smtClean="0"/>
              <a:t>Gesamtansicht: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852940"/>
            <a:ext cx="5817445" cy="193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626166" y="3986936"/>
            <a:ext cx="6178082" cy="2016224"/>
            <a:chOff x="626166" y="4163963"/>
            <a:chExt cx="6178082" cy="2016224"/>
          </a:xfrm>
        </p:grpSpPr>
        <p:sp>
          <p:nvSpPr>
            <p:cNvPr id="17" name="Inhaltsplatzhalter 5"/>
            <p:cNvSpPr txBox="1">
              <a:spLocks/>
            </p:cNvSpPr>
            <p:nvPr/>
          </p:nvSpPr>
          <p:spPr>
            <a:xfrm>
              <a:off x="626166" y="4827873"/>
              <a:ext cx="1229504" cy="334350"/>
            </a:xfrm>
            <a:prstGeom prst="rect">
              <a:avLst/>
            </a:prstGeom>
          </p:spPr>
          <p:txBody>
            <a:bodyPr vert="horz" wrap="none" lIns="0" tIns="43638" rIns="0" bIns="43638" rtlCol="0">
              <a:spAutoFit/>
            </a:bodyPr>
            <a:lstStyle>
              <a:lvl1pPr marL="240524" indent="-240524" algn="l" defTabSz="436381" rtl="0" eaLnBrk="1" latinLnBrk="0" hangingPunct="1">
                <a:lnSpc>
                  <a:spcPct val="100000"/>
                </a:lnSpc>
                <a:spcBef>
                  <a:spcPts val="412"/>
                </a:spcBef>
                <a:spcAft>
                  <a:spcPts val="572"/>
                </a:spcAft>
                <a:buSzPct val="100000"/>
                <a:buFontTx/>
                <a:buBlip>
                  <a:blip r:embed="rId3"/>
                </a:buBlip>
                <a:defRPr sz="2300" b="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1pPr>
              <a:lvl2pPr marL="486000" indent="-234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SzPct val="100000"/>
                <a:buFontTx/>
                <a:buBlip>
                  <a:blip r:embed="rId3"/>
                </a:buBlip>
                <a:defRPr sz="20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2pPr>
              <a:lvl3pPr marL="702000" indent="-198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SzPct val="100000"/>
                <a:buFontTx/>
                <a:buBlip>
                  <a:blip r:embed="rId3"/>
                </a:buBlip>
                <a:defRPr sz="17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3pPr>
              <a:lvl4pPr marL="936000" indent="-21819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Font typeface="Arial"/>
                <a:buChar char="–"/>
                <a:defRPr sz="14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1098000" indent="-144000" algn="l" defTabSz="436381" rtl="0" eaLnBrk="1" latinLnBrk="0" hangingPunct="1">
                <a:spcBef>
                  <a:spcPct val="20000"/>
                </a:spcBef>
                <a:spcAft>
                  <a:spcPts val="572"/>
                </a:spcAft>
                <a:buFont typeface="Arial"/>
                <a:buChar char="»"/>
                <a:defRPr sz="1100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400093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36474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72854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09235" indent="-218190" algn="l" defTabSz="436381" rtl="0" eaLnBrk="1" latinLnBrk="0" hangingPunct="1">
                <a:spcBef>
                  <a:spcPct val="20000"/>
                </a:spcBef>
                <a:buFont typeface="Arial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600" smtClean="0"/>
                <a:t>Detailansicht: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5736" y="4163963"/>
              <a:ext cx="4608512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44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Konkrete EL-Messbeispiele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3410549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Aufnahme Schrägdachanlage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pic>
        <p:nvPicPr>
          <p:cNvPr id="15" name="Grafik 8" descr="Braas Dach mit maximal erreichbarer Bildschärf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851" y="2205610"/>
            <a:ext cx="4716312" cy="383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9"/>
          <p:cNvSpPr txBox="1">
            <a:spLocks noChangeArrowheads="1"/>
          </p:cNvSpPr>
          <p:nvPr/>
        </p:nvSpPr>
        <p:spPr bwMode="auto">
          <a:xfrm>
            <a:off x="2289681" y="1867218"/>
            <a:ext cx="1471558" cy="303572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defPPr>
              <a:defRPr lang="de-DE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 sz="1600" b="0">
                <a:solidFill>
                  <a:schemeClr val="tx2"/>
                </a:solidFill>
                <a:latin typeface="Arial"/>
                <a:cs typeface="Arial"/>
              </a:defRPr>
            </a:lvl1pPr>
            <a:lvl2pPr marL="486000" indent="-234000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000">
                <a:solidFill>
                  <a:schemeClr val="tx2"/>
                </a:solidFill>
                <a:latin typeface="Arial"/>
                <a:cs typeface="Arial"/>
              </a:defRPr>
            </a:lvl2pPr>
            <a:lvl3pPr marL="702000" indent="-198000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1700">
                <a:solidFill>
                  <a:schemeClr val="tx2"/>
                </a:solidFill>
                <a:latin typeface="Arial"/>
                <a:cs typeface="Arial"/>
              </a:defRPr>
            </a:lvl3pPr>
            <a:lvl4pPr marL="936000" indent="-218190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>
                <a:solidFill>
                  <a:schemeClr val="tx2"/>
                </a:solidFill>
                <a:latin typeface="Arial"/>
                <a:cs typeface="Arial"/>
              </a:defRPr>
            </a:lvl4pPr>
            <a:lvl5pPr marL="1098000" indent="-144000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>
                <a:solidFill>
                  <a:schemeClr val="tx2"/>
                </a:solidFill>
                <a:latin typeface="Arial"/>
                <a:cs typeface="Arial"/>
              </a:defRPr>
            </a:lvl5pPr>
            <a:lvl6pPr marL="2400093" indent="-218190">
              <a:spcBef>
                <a:spcPct val="20000"/>
              </a:spcBef>
              <a:buFont typeface="Arial"/>
              <a:buChar char="•"/>
              <a:defRPr sz="1900"/>
            </a:lvl6pPr>
            <a:lvl7pPr marL="2836474" indent="-218190">
              <a:spcBef>
                <a:spcPct val="20000"/>
              </a:spcBef>
              <a:buFont typeface="Arial"/>
              <a:buChar char="•"/>
              <a:defRPr sz="1900"/>
            </a:lvl7pPr>
            <a:lvl8pPr marL="3272854" indent="-218190">
              <a:spcBef>
                <a:spcPct val="20000"/>
              </a:spcBef>
              <a:buFont typeface="Arial"/>
              <a:buChar char="•"/>
              <a:defRPr sz="1900"/>
            </a:lvl8pPr>
            <a:lvl9pPr marL="3709235" indent="-218190">
              <a:spcBef>
                <a:spcPct val="20000"/>
              </a:spcBef>
              <a:buFont typeface="Arial"/>
              <a:buChar char="•"/>
              <a:defRPr sz="1900"/>
            </a:lvl9pPr>
          </a:lstStyle>
          <a:p>
            <a:r>
              <a:rPr lang="de-DE" altLang="de-DE" sz="1400" smtClean="0"/>
              <a:t>Gesamtaufnahme:</a:t>
            </a:r>
            <a:endParaRPr lang="de-DE" altLang="de-DE" sz="1400"/>
          </a:p>
        </p:txBody>
      </p:sp>
      <p:grpSp>
        <p:nvGrpSpPr>
          <p:cNvPr id="31" name="Gruppieren 30"/>
          <p:cNvGrpSpPr/>
          <p:nvPr/>
        </p:nvGrpSpPr>
        <p:grpSpPr>
          <a:xfrm>
            <a:off x="3998915" y="1867218"/>
            <a:ext cx="4505677" cy="3705182"/>
            <a:chOff x="3998915" y="1867218"/>
            <a:chExt cx="4505677" cy="3705182"/>
          </a:xfrm>
        </p:grpSpPr>
        <p:grpSp>
          <p:nvGrpSpPr>
            <p:cNvPr id="7" name="Gruppieren 6"/>
            <p:cNvGrpSpPr/>
            <p:nvPr/>
          </p:nvGrpSpPr>
          <p:grpSpPr>
            <a:xfrm>
              <a:off x="3998915" y="2205609"/>
              <a:ext cx="4505677" cy="3366791"/>
              <a:chOff x="3998915" y="2205609"/>
              <a:chExt cx="4505677" cy="3366791"/>
            </a:xfrm>
          </p:grpSpPr>
          <p:pic>
            <p:nvPicPr>
              <p:cNvPr id="14" name="Grafik 7" descr="Detailsaufnahme Braasanlage.JP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853" y="2205609"/>
                <a:ext cx="2997500" cy="252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hteck 18"/>
              <p:cNvSpPr/>
              <p:nvPr/>
            </p:nvSpPr>
            <p:spPr bwMode="auto">
              <a:xfrm>
                <a:off x="3998915" y="3711193"/>
                <a:ext cx="778418" cy="643407"/>
              </a:xfrm>
              <a:prstGeom prst="rect">
                <a:avLst/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1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0" name="Gerade Verbindung 19"/>
              <p:cNvCxnSpPr/>
              <p:nvPr/>
            </p:nvCxnSpPr>
            <p:spPr bwMode="auto">
              <a:xfrm flipV="1">
                <a:off x="4789990" y="2223971"/>
                <a:ext cx="710914" cy="1487222"/>
              </a:xfrm>
              <a:prstGeom prst="line">
                <a:avLst/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Gerade Verbindung 20"/>
              <p:cNvCxnSpPr/>
              <p:nvPr/>
            </p:nvCxnSpPr>
            <p:spPr bwMode="auto">
              <a:xfrm>
                <a:off x="4811085" y="4377806"/>
                <a:ext cx="700365" cy="305882"/>
              </a:xfrm>
              <a:prstGeom prst="line">
                <a:avLst/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Textfeld 14"/>
              <p:cNvSpPr txBox="1">
                <a:spLocks noChangeArrowheads="1"/>
              </p:cNvSpPr>
              <p:nvPr/>
            </p:nvSpPr>
            <p:spPr bwMode="auto">
              <a:xfrm>
                <a:off x="7236296" y="5049180"/>
                <a:ext cx="12682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400">
                    <a:solidFill>
                      <a:schemeClr val="tx2"/>
                    </a:solidFill>
                    <a:latin typeface="Arial" charset="0"/>
                  </a:rPr>
                  <a:t>Inaktive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400">
                    <a:solidFill>
                      <a:schemeClr val="tx2"/>
                    </a:solidFill>
                    <a:latin typeface="Arial" charset="0"/>
                  </a:rPr>
                  <a:t> Zellverbinder</a:t>
                </a:r>
              </a:p>
            </p:txBody>
          </p:sp>
          <p:sp>
            <p:nvSpPr>
              <p:cNvPr id="23" name="Textfeld 15"/>
              <p:cNvSpPr txBox="1">
                <a:spLocks noChangeArrowheads="1"/>
              </p:cNvSpPr>
              <p:nvPr/>
            </p:nvSpPr>
            <p:spPr bwMode="auto">
              <a:xfrm>
                <a:off x="5494756" y="5049180"/>
                <a:ext cx="90120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400">
                    <a:solidFill>
                      <a:schemeClr val="tx2"/>
                    </a:solidFill>
                    <a:latin typeface="Arial" charset="0"/>
                  </a:rPr>
                  <a:t>Mikroriss</a:t>
                </a:r>
              </a:p>
            </p:txBody>
          </p:sp>
          <p:cxnSp>
            <p:nvCxnSpPr>
              <p:cNvPr id="24" name="Gerade Verbindung 23"/>
              <p:cNvCxnSpPr/>
              <p:nvPr/>
            </p:nvCxnSpPr>
            <p:spPr bwMode="auto">
              <a:xfrm flipH="1">
                <a:off x="5937577" y="2616344"/>
                <a:ext cx="480974" cy="2438622"/>
              </a:xfrm>
              <a:prstGeom prst="line">
                <a:avLst/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" name="Gerade Verbindung 24"/>
              <p:cNvCxnSpPr/>
              <p:nvPr/>
            </p:nvCxnSpPr>
            <p:spPr bwMode="auto">
              <a:xfrm>
                <a:off x="7774981" y="2967582"/>
                <a:ext cx="65396" cy="2066288"/>
              </a:xfrm>
              <a:prstGeom prst="line">
                <a:avLst/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6" name="Textfeld 20"/>
              <p:cNvSpPr txBox="1">
                <a:spLocks noChangeArrowheads="1"/>
              </p:cNvSpPr>
              <p:nvPr/>
            </p:nvSpPr>
            <p:spPr bwMode="auto">
              <a:xfrm>
                <a:off x="6495281" y="5049186"/>
                <a:ext cx="80182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400">
                    <a:solidFill>
                      <a:schemeClr val="tx2"/>
                    </a:solidFill>
                    <a:latin typeface="Arial" charset="0"/>
                  </a:rPr>
                  <a:t>Hotspot</a:t>
                </a:r>
              </a:p>
            </p:txBody>
          </p:sp>
          <p:cxnSp>
            <p:nvCxnSpPr>
              <p:cNvPr id="27" name="Gerade Verbindung 26"/>
              <p:cNvCxnSpPr/>
              <p:nvPr/>
            </p:nvCxnSpPr>
            <p:spPr bwMode="auto">
              <a:xfrm flipH="1">
                <a:off x="6823581" y="3609935"/>
                <a:ext cx="295335" cy="1445030"/>
              </a:xfrm>
              <a:prstGeom prst="line">
                <a:avLst/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0" name="Gerade Verbindung 29"/>
              <p:cNvCxnSpPr/>
              <p:nvPr/>
            </p:nvCxnSpPr>
            <p:spPr bwMode="auto">
              <a:xfrm>
                <a:off x="7343775" y="3835655"/>
                <a:ext cx="431206" cy="1198215"/>
              </a:xfrm>
              <a:prstGeom prst="line">
                <a:avLst/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" name="Gerade Verbindung 33"/>
              <p:cNvCxnSpPr/>
              <p:nvPr/>
            </p:nvCxnSpPr>
            <p:spPr bwMode="auto">
              <a:xfrm flipH="1">
                <a:off x="7930801" y="2492896"/>
                <a:ext cx="133587" cy="2540974"/>
              </a:xfrm>
              <a:prstGeom prst="line">
                <a:avLst/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9" name="Textfeld 9"/>
            <p:cNvSpPr txBox="1">
              <a:spLocks noChangeArrowheads="1"/>
            </p:cNvSpPr>
            <p:nvPr/>
          </p:nvSpPr>
          <p:spPr bwMode="auto">
            <a:xfrm>
              <a:off x="6290982" y="1867218"/>
              <a:ext cx="1303241" cy="303572"/>
            </a:xfrm>
            <a:prstGeom prst="rect">
              <a:avLst/>
            </a:prstGeom>
          </p:spPr>
          <p:txBody>
            <a:bodyPr vert="horz" wrap="none" lIns="0" tIns="43638" rIns="0" bIns="43638" rtlCol="0">
              <a:spAutoFit/>
            </a:bodyPr>
            <a:lstStyle>
              <a:defPPr>
                <a:defRPr lang="de-DE"/>
              </a:defPPr>
              <a:lvl1pPr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  <a:defRPr sz="1600" b="0">
                  <a:solidFill>
                    <a:schemeClr val="tx2"/>
                  </a:solidFill>
                  <a:latin typeface="Arial"/>
                  <a:cs typeface="Arial"/>
                </a:defRPr>
              </a:lvl1pPr>
              <a:lvl2pPr marL="486000" indent="-234000">
                <a:spcBef>
                  <a:spcPct val="20000"/>
                </a:spcBef>
                <a:spcAft>
                  <a:spcPts val="572"/>
                </a:spcAft>
                <a:buSzPct val="100000"/>
                <a:buFontTx/>
                <a:buBlip>
                  <a:blip r:embed="rId4"/>
                </a:buBlip>
                <a:defRPr sz="2000">
                  <a:solidFill>
                    <a:schemeClr val="tx2"/>
                  </a:solidFill>
                  <a:latin typeface="Arial"/>
                  <a:cs typeface="Arial"/>
                </a:defRPr>
              </a:lvl2pPr>
              <a:lvl3pPr marL="702000" indent="-198000">
                <a:spcBef>
                  <a:spcPct val="20000"/>
                </a:spcBef>
                <a:spcAft>
                  <a:spcPts val="572"/>
                </a:spcAft>
                <a:buSzPct val="100000"/>
                <a:buFontTx/>
                <a:buBlip>
                  <a:blip r:embed="rId4"/>
                </a:buBlip>
                <a:defRPr sz="1700">
                  <a:solidFill>
                    <a:schemeClr val="tx2"/>
                  </a:solidFill>
                  <a:latin typeface="Arial"/>
                  <a:cs typeface="Arial"/>
                </a:defRPr>
              </a:lvl3pPr>
              <a:lvl4pPr marL="936000" indent="-218190">
                <a:spcBef>
                  <a:spcPct val="20000"/>
                </a:spcBef>
                <a:spcAft>
                  <a:spcPts val="572"/>
                </a:spcAft>
                <a:buFont typeface="Arial"/>
                <a:buChar char="–"/>
                <a:defRPr sz="1400">
                  <a:solidFill>
                    <a:schemeClr val="tx2"/>
                  </a:solidFill>
                  <a:latin typeface="Arial"/>
                  <a:cs typeface="Arial"/>
                </a:defRPr>
              </a:lvl4pPr>
              <a:lvl5pPr marL="1098000" indent="-144000">
                <a:spcBef>
                  <a:spcPct val="20000"/>
                </a:spcBef>
                <a:spcAft>
                  <a:spcPts val="572"/>
                </a:spcAft>
                <a:buFont typeface="Arial"/>
                <a:buChar char="»"/>
                <a:defRPr sz="1100">
                  <a:solidFill>
                    <a:schemeClr val="tx2"/>
                  </a:solidFill>
                  <a:latin typeface="Arial"/>
                  <a:cs typeface="Arial"/>
                </a:defRPr>
              </a:lvl5pPr>
              <a:lvl6pPr marL="2400093" indent="-218190">
                <a:spcBef>
                  <a:spcPct val="20000"/>
                </a:spcBef>
                <a:buFont typeface="Arial"/>
                <a:buChar char="•"/>
                <a:defRPr sz="1900"/>
              </a:lvl6pPr>
              <a:lvl7pPr marL="2836474" indent="-218190">
                <a:spcBef>
                  <a:spcPct val="20000"/>
                </a:spcBef>
                <a:buFont typeface="Arial"/>
                <a:buChar char="•"/>
                <a:defRPr sz="1900"/>
              </a:lvl7pPr>
              <a:lvl8pPr marL="3272854" indent="-218190">
                <a:spcBef>
                  <a:spcPct val="20000"/>
                </a:spcBef>
                <a:buFont typeface="Arial"/>
                <a:buChar char="•"/>
                <a:defRPr sz="1900"/>
              </a:lvl8pPr>
              <a:lvl9pPr marL="3709235" indent="-218190">
                <a:spcBef>
                  <a:spcPct val="20000"/>
                </a:spcBef>
                <a:buFont typeface="Arial"/>
                <a:buChar char="•"/>
                <a:defRPr sz="1900"/>
              </a:lvl9pPr>
            </a:lstStyle>
            <a:p>
              <a:r>
                <a:rPr lang="de-DE" altLang="de-DE" sz="1400" smtClean="0"/>
                <a:t>Detailaufnahme:</a:t>
              </a:r>
              <a:endParaRPr lang="de-DE" altLang="de-DE" sz="1400"/>
            </a:p>
          </p:txBody>
        </p:sp>
      </p:grpSp>
    </p:spTree>
    <p:extLst>
      <p:ext uri="{BB962C8B-B14F-4D97-AF65-F5344CB8AC3E}">
        <p14:creationId xmlns:p14="http://schemas.microsoft.com/office/powerpoint/2010/main" val="27309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Konkrete EL-Messbeispiele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4449295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Fehlerbild: Bypassdioden im Kurzschluss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grpSp>
        <p:nvGrpSpPr>
          <p:cNvPr id="28" name="Gruppieren 3"/>
          <p:cNvGrpSpPr>
            <a:grpSpLocks/>
          </p:cNvGrpSpPr>
          <p:nvPr/>
        </p:nvGrpSpPr>
        <p:grpSpPr bwMode="auto">
          <a:xfrm>
            <a:off x="1199705" y="2276872"/>
            <a:ext cx="6736280" cy="3505596"/>
            <a:chOff x="1367644" y="1879975"/>
            <a:chExt cx="5952728" cy="3097197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644" y="1879975"/>
              <a:ext cx="5952728" cy="309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feld 1"/>
            <p:cNvSpPr txBox="1">
              <a:spLocks noChangeArrowheads="1"/>
            </p:cNvSpPr>
            <p:nvPr/>
          </p:nvSpPr>
          <p:spPr bwMode="auto">
            <a:xfrm>
              <a:off x="3676469" y="2966908"/>
              <a:ext cx="1129061" cy="523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solidFill>
                    <a:srgbClr val="FF0000"/>
                  </a:solidFill>
                  <a:latin typeface="Arial" charset="0"/>
                </a:rPr>
                <a:t>überbrückte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solidFill>
                    <a:srgbClr val="FF0000"/>
                  </a:solidFill>
                  <a:latin typeface="Arial" charset="0"/>
                </a:rPr>
                <a:t> Zellstrings</a:t>
              </a:r>
            </a:p>
          </p:txBody>
        </p:sp>
        <p:sp>
          <p:nvSpPr>
            <p:cNvPr id="35" name="Textfeld 4"/>
            <p:cNvSpPr txBox="1">
              <a:spLocks noChangeArrowheads="1"/>
            </p:cNvSpPr>
            <p:nvPr/>
          </p:nvSpPr>
          <p:spPr bwMode="auto">
            <a:xfrm>
              <a:off x="2226528" y="2966907"/>
              <a:ext cx="960712" cy="523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solidFill>
                    <a:srgbClr val="FF0000"/>
                  </a:solidFill>
                  <a:latin typeface="Arial" charset="0"/>
                </a:rPr>
                <a:t>aktiver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solidFill>
                    <a:srgbClr val="FF0000"/>
                  </a:solidFill>
                  <a:latin typeface="Arial" charset="0"/>
                </a:rPr>
                <a:t> Zellstring</a:t>
              </a:r>
            </a:p>
          </p:txBody>
        </p:sp>
        <p:sp>
          <p:nvSpPr>
            <p:cNvPr id="36" name="Textfeld 1"/>
            <p:cNvSpPr txBox="1">
              <a:spLocks noChangeArrowheads="1"/>
            </p:cNvSpPr>
            <p:nvPr/>
          </p:nvSpPr>
          <p:spPr bwMode="auto">
            <a:xfrm>
              <a:off x="6309353" y="2966908"/>
              <a:ext cx="708556" cy="46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smtClean="0">
                  <a:solidFill>
                    <a:srgbClr val="FF0000"/>
                  </a:solidFill>
                  <a:latin typeface="Arial" charset="0"/>
                </a:rPr>
                <a:t>intaktes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smtClean="0">
                  <a:solidFill>
                    <a:srgbClr val="FF0000"/>
                  </a:solidFill>
                  <a:latin typeface="Arial" charset="0"/>
                </a:rPr>
                <a:t>Modul</a:t>
              </a:r>
              <a:endParaRPr lang="de-DE" altLang="de-DE" sz="1400">
                <a:solidFill>
                  <a:srgbClr val="FF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2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0384" y="1880829"/>
            <a:ext cx="4430966" cy="298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038" y="1880828"/>
            <a:ext cx="2705254" cy="298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Konkrete EL-Messbeispiele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5205912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Fehlerbild: Potentialinduzierte Degradation (PID)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318577" y="5373216"/>
            <a:ext cx="8510022" cy="826792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defPPr>
              <a:defRPr lang="de-DE"/>
            </a:defPPr>
            <a:lvl1pPr marL="182563" indent="-904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 charset="2"/>
              <a:buChar char="Þ"/>
              <a:defRPr sz="1600" b="0">
                <a:solidFill>
                  <a:schemeClr val="tx2"/>
                </a:solidFill>
                <a:latin typeface="Arial"/>
                <a:cs typeface="Arial"/>
              </a:defRPr>
            </a:lvl1pPr>
            <a:lvl2pPr marL="486000" indent="-234000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5"/>
              </a:buBlip>
              <a:defRPr sz="2000">
                <a:solidFill>
                  <a:schemeClr val="tx2"/>
                </a:solidFill>
                <a:latin typeface="Arial"/>
                <a:cs typeface="Arial"/>
              </a:defRPr>
            </a:lvl2pPr>
            <a:lvl3pPr marL="702000" indent="-198000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5"/>
              </a:buBlip>
              <a:defRPr sz="1700">
                <a:solidFill>
                  <a:schemeClr val="tx2"/>
                </a:solidFill>
                <a:latin typeface="Arial"/>
                <a:cs typeface="Arial"/>
              </a:defRPr>
            </a:lvl3pPr>
            <a:lvl4pPr marL="936000" indent="-218190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>
                <a:solidFill>
                  <a:schemeClr val="tx2"/>
                </a:solidFill>
                <a:latin typeface="Arial"/>
                <a:cs typeface="Arial"/>
              </a:defRPr>
            </a:lvl4pPr>
            <a:lvl5pPr marL="1098000" indent="-144000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>
                <a:solidFill>
                  <a:schemeClr val="tx2"/>
                </a:solidFill>
                <a:latin typeface="Arial"/>
                <a:cs typeface="Arial"/>
              </a:defRPr>
            </a:lvl5pPr>
            <a:lvl6pPr marL="2400093" indent="-218190">
              <a:spcBef>
                <a:spcPct val="20000"/>
              </a:spcBef>
              <a:buFont typeface="Arial"/>
              <a:buChar char="•"/>
              <a:defRPr sz="1900"/>
            </a:lvl6pPr>
            <a:lvl7pPr marL="2836474" indent="-218190">
              <a:spcBef>
                <a:spcPct val="20000"/>
              </a:spcBef>
              <a:buFont typeface="Arial"/>
              <a:buChar char="•"/>
              <a:defRPr sz="1900"/>
            </a:lvl7pPr>
            <a:lvl8pPr marL="3272854" indent="-218190">
              <a:spcBef>
                <a:spcPct val="20000"/>
              </a:spcBef>
              <a:buFont typeface="Arial"/>
              <a:buChar char="•"/>
              <a:defRPr sz="1900"/>
            </a:lvl8pPr>
            <a:lvl9pPr marL="3709235" indent="-218190">
              <a:spcBef>
                <a:spcPct val="20000"/>
              </a:spcBef>
              <a:buFont typeface="Arial"/>
              <a:buChar char="•"/>
              <a:defRPr sz="1900"/>
            </a:lvl9pPr>
          </a:lstStyle>
          <a:p>
            <a:pPr>
              <a:lnSpc>
                <a:spcPct val="150000"/>
              </a:lnSpc>
            </a:pPr>
            <a:r>
              <a:rPr lang="de-DE"/>
              <a:t>	</a:t>
            </a:r>
            <a:r>
              <a:rPr lang="de-DE" smtClean="0"/>
              <a:t>Effekt </a:t>
            </a:r>
            <a:r>
              <a:rPr lang="de-DE"/>
              <a:t>ist Vorort eindeutiger zu ermitteln als am Einzelmodul im Labor</a:t>
            </a:r>
            <a:r>
              <a:rPr lang="de-DE" smtClean="0"/>
              <a:t>!</a:t>
            </a:r>
          </a:p>
          <a:p>
            <a:pPr>
              <a:lnSpc>
                <a:spcPct val="150000"/>
              </a:lnSpc>
            </a:pPr>
            <a:r>
              <a:rPr lang="de-DE"/>
              <a:t>	</a:t>
            </a:r>
            <a:r>
              <a:rPr lang="de-DE" smtClean="0"/>
              <a:t>Hochvolt-Netzteil </a:t>
            </a:r>
            <a:r>
              <a:rPr lang="de-DE"/>
              <a:t>kann ggf. zur Heilung der PID genutzt werden (+ 1000 V gegen Masse)</a:t>
            </a:r>
          </a:p>
        </p:txBody>
      </p:sp>
    </p:spTree>
    <p:extLst>
      <p:ext uri="{BB962C8B-B14F-4D97-AF65-F5344CB8AC3E}">
        <p14:creationId xmlns:p14="http://schemas.microsoft.com/office/powerpoint/2010/main" val="3520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55575" y="1021556"/>
            <a:ext cx="8902700" cy="12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7" name="AutoShape 4" descr="data:image/jpeg;base64,/9j/4AAQSkZJRgABAQAAAQABAAD/2wCEAAkGBhQSERQUExQWFBQWFxwaFhUYGBkYGxgeGhcZFxoYGRgXGyYgGB0jHxwaHy8gIycpLCwtFx8xNTAqNSYrLSkBCQoKDgwOGg8PGjAlHyQsKSosLiwsLjIsKi0tLC0sLywtLCwsLCosNSwsLiwpLCwsLCwsLC4sLCwqLCwsLCwsLP/AABEIAOEA4QMBIgACEQEDEQH/xAAbAAACAwEBAQAAAAAAAAAAAAAABQMEBgcCAf/EAE0QAAIBAwEEBgcFBQMJBwUAAAECAwAEESEFEjFBBhMiUWFxBzKBkaGx8BQjUsHRFUJicuGCwvEXJCUzNENTkrIWY3OToqPSRFR0g7P/xAAcAQABBQEBAQAAAAAAAAAAAAADAAECBAUGBwj/xAA9EQABAwIDBAcHAwIFBQAAAAABAAIDBBESITEFE0FRImFxgZGh0QYUMrHB4fAVI1JCclOi0uLxFiQzYpL/2gAMAwEAAhEDEQA/AO40UUUkkUUUUkkUUUUkkUUUUkkUUUUkkUUUUkkUUUUkkUUUUkkUUV8JpJL7SOfpCYZCkyacnXOoPDQ/HWneaW7d2UJo9Mb66qfy9tU6xs27xQHpDhz6vRHgLMVpBkfJWbTaUUo7Dg+HP3GsLMWilYKSCrEDBI4HQePHv5+FQKh3sDIbgBzGo/p54OlNI7UKe2rTSkZ3FG+RrpnGh15sQM5xmuRqq6StDW4OmCfhvn3arYZEykuSbg8Fc2b0ml0DJ1o/EoIPyx3/AAPOqm1JJZZt9UcBcbuQcjGvDzz7xwq7Fc7x3SGRgMlHBVgOGcHQjllcjlmpKzKnadUBuJb5G+evqhsdGHY2NCUbTvWlk3mBXTCqdMD209bpKAqhBvNujJOgB0HmdaTbW26kTLFuPPM4ysES77kajeI0CLnTeYgZqKznDPuNFLby4J6qYDJHMxspZXA5gN58sW4KmubG+ojaelqbfL/hM50L7Mdw0C0+wbp5N9nOdRjkBx0AptSawvVijIIJOToK9W+1nlk3UQBR6zE5wPLTXj310WztpwmGONz8TzwzJuSqMsTnPc4CwTeivlFdAqa+0UVHPMEVmPBQSfYM0kkv21txYBgdpzwHd4mkzW93MN5m3F46tuADyGo9teuj8PXzvK+uNR5nh7gPlUfSba2+/VqewvreJ/QVba2xwjXiUAm4uUve5eM9mfe/lZ8e8gCm2xOkblwkrZDaBsAEHlkjlWcoqw6MOFihhxBW+2nthIB2jljwUcT+g8aRre3Vyex2E7xoP+bifZSm1ZWcvMxKjU82Y8lH6+FWrzpHI3ZT7pBwC8cef6UERYcgM+ZRC++qZDoyRrJcEHw0+JNemtLmAb0cnXJ+E6nHln5H2VlmYk5Op7zrVrZ+0nhbKnTmvI+z86mY3W1v3KOILZbJ2us6kgYYesvd4jvFX6zQnVLyN00WZASP5uHtyBWlqm9tjkjtN0UUUUNSRRRRSSRUc9urgqwyD9ad1SUUxAIsU4NswsptXo46ZaJmZeJXJyPLB14edIeucH1myPE6fHvyP8K2u0+kEcOnrv8AhH5nlWOvr0zPvEAE8lH1k68deXKuK2pFTRP/AGXZ8QNB38OzNb9E+V7f3Blz/Pmr+xodDIdSTgfmfPX51zLp5tJmEnWXcloRbxXEEKhgbl5RvNvMh/c0jGeG5nvrrNmPu0/lHx1PxNU7vZls6CO7tVuIlJaNtzfaME7xQqvbIydNwHTQjTJHsGrhZUSNkIBNgCeq9xfryPcqVbiebhZz0cbYnuNjPNcFne2kYxSNqzoiqzLk6tkFo/d3VsZ5d0H69teXkVo0hhi6m3QqcFQm9ukMqrHxUZAJ3gCcYwck0vv5snH6fl7PdQvaGaGonY2MgloNyPId2finoo3HXRcl6QbeG/fvNNcwTOxNt1WiymKV4gJGGoVAgwucDeZtSQK3nQfas93sNp7nekktZGeCU+u4iAbieJPbizzz31PDa24Z1urdbm3kfrMFA7QyboDsoOpRwqkhdd7OhB0fbQ2zG8Sw26GOIY/cMWinIVY2AKjIGcgd2Na6dldTCkDri2G1uOmllWNPJvcNuOv1VyNt8acTp7frWn9larGuBjPEnvrJbOk0I8ufj4+wUytejxc7zPgfwkE+/lxrl9iOdHM4xxYieN7W58OKt1EY0c6w+a0dFLf2En4pP+dqK7XeT/wH/wBf7Vn4Y/5Hw+6ZVQ26hNvJj8PwGp+Gav0EVcBsboBzWR6KX4RzG2gfGPMcvaPlSi+hKSOp4hj885rQ33RLJLRMF/hOcDyI4VRudg3LkbwDEDGd5c+08T7avNezFiB1VctNrWSWinEfRWc8Qo82/QGp36HyY0dCe7UfH+lE3rOabAeSQUUwl2DOvGMnywfkarGxkHGN/wDlb9KkHA6FRsVBRVlNmynhG/8AykfMVftei0zesAg8Tk+4fnimL2jUpw0lR7JUy3EXcm77AgH5/OtxVLZmyUgXC6k8WPE/oPCrtUJXhxyVhjbBFFFFCU0UUUUkkUp2rb3MmVjZETvyd4+3GlNqKDNEJW4SSB1Gymx+A3A8ViZOi045K39ofmB3keXuqpe7HkiGXXA4DUHPs9ndpk+zfySBQSTgDUmsPtfaBnfPBR6o7h/XnXKbToqWkZcE4joL/ZbNJUzTOztYaq/YvmNPLHu05+/21K7gDJOBzJpdsu5wdw8CdPA/1/SmMiAggjIOhB594IrjZmWdfgU8jcLivkvA0knOv19cMUp21dXmz8tGn2q05KSesh09XewSycgTnA9lZ9vSrb8TFMCeWIz48RJ7c4rTp9mzPbjiGJp4j5Eag/lylFMxhs42WsY/XtzzOccNPD2V9hcZIHEDh3ccZHLy8Kxtt0lur47ttF1EfA3EmWI0/dXgzcdNcanvrW7J2cI1CLknUlmOWYnizNk5Pw4DlR56Ywizz0uXr6aq62UPzbpz9E3sI8g8O0QATp8T7PfTa26MvneaTc/l468df8aVSwtugKrEY4gE5zxOg+hTHY+2Xj7EoYryJByvnpqKPs1lPvf+4aeo527/AFuqc5kwl0Z9U1/Y3/fTf85oqx+04v8AiJ7xRXY7qk5jx+6ysc3X4JXNt98ndCgZ8T+lQftuXvHuFUKK6YRMHBc2Z5DxTBduS94Ps/Spk6QvzVT5ZH60popGFh4JCeQcU/i6QIfWBHxq9BfI/qsD4cD7jWSooTqZp0Rm1jxrmtpRWWt9qSJwbI7jr/UU2tNuq2j9k/D38qrPp3t61cjqmP6kzor4rZ1FfaArKKKKKSSKKKKSSKKKKSSKKKKSSz+25pJj1USsVB7RxgEjXGTyHzqtb9FXPrEL8fl+tamiseTZEU8plncXHloAOXPzVxtW5jcDBZZq+2IsYXBJJznOB8BRHww3v/I99XtrNlwPD5mobq36tVLcSeH5eJriNoU594m3Degy1+Q0HHiSrTJC5oxHMqvLGcHGvl9ZrN3GxI2ckwIW7zGpPvK1qoYsxu/IDTx5mvOzoet3tcYGnn40Gmpp8TGxtN3i4ztln6IrZQwEngs6mzmOMjdHj8sZ1GfAVPgIMLzGN48Tjz158OXy93cjKxU6MND8+ONf8Kf7AgV7fDgMN48auUVJJVymInCQD5cCjzTFjA92YVfo1tXJMTHjqv5jX3++tFWevOjGDvQtukHIB7/A07tJGKjeG63MePh4V2ezBPCzcTjTQ8CPssmq3bzvIzrqFNRRRWsqaxdFFFbS55FFFLekO347OBppToNFXm7Hgi+J+ABPAUxIAuU4BJsEyorBdFenkxn6jaCdS83bgYgKMNwjPjyBOvI64re1Fjw8XCk9haiio57hUGXZVHexA+dfLe7SQZR1cd6kH5VK4vZRwm11dtb54z2Tp3cjT2x2usmAey3cefkazVFCkha/tRop3R9i2lFZ/Z+2ivZfVe/mP1p5FOrDKkEeFZ8kbmHNasczZBkpKKKKGiooqKS6ReLKPMiqsu24hzLeQ/WpBjjoFB0jW6lX6KUHpEv4D7xX1ekS81I9xom4k5IfvEfNNqKr21+knqtr3cD7qsUIgjIowcCLhVo7MdYznUnh4Cqm2bdpGiReZJJ7gAMn8vbTSvmKoyUUT4nRWsHG5687nxRmylrg7kq1zb4hZF07BA91QbBttyFc8W7R9vD4UwYZGDQBjSp+7M3rZQNBYJbw4C3mbpN0i2T1i76jtqNR+Id3nXrosf8ANx/M3zpxUcNuEyFGMkn2njQhRNbVe8N4gg+qnvyYt2eeSkoooq+q6KKKKSSz37PH19fXyDs/y+vL6+VXgM8NfLWvpWrolPNYpicOCUXsaQxtJIyoiKWZidAB36a+Q46Y41zKwhbalwLydd21jJ+ywt+9j/eyA8c4z3adw1l6ZdIRtGR0Uk7OtnG+V43c2QFij71yQNNOedVIdWewt9VNyAdOzbg/cxDGAu6NJSBoWORxwAOI3VDW5vz5Dn9kz6WaYGKE4To538RyHWR2WHaqXSbZ1rex9S8sYkziNt5d5XOgAGcnJwN3n54qn0V2xevE1qd0ywuY3ujllVQBu4Bx1sh1xyAwW10pnte7YOlnabsUsi70kiKB1MWqs4wPXb1V9/dTfZ+z0gjWKMbqKNB8yTzJOpNV5q0v6QFirOztkCjbuy8ubqARoert4hU4+jUGd6Revk5yTfeN7AdFHgoAqrcbESG6tZoFEbGYRyKvZV0kBHaUaEggH2U3F/GZDEJE6wDJj3l3wO/dzmmuzNm77K7cEbK+LbpA9wJ+FVIy4vC15MLWFWTs/wCtfr68sjbP9n19fXGntTpYFdoraF7uZDh1QqqRnTsyTP2VbH7oy3eBxq70b2ybu3WYxtC286vGxBKMjlGGRx1HGtcVFzYHNYJgeG4iMl4+wn6/wrx9lI54+H5/WDTkrRip74oeApQWkH7ze81C5bmSfbmnZjHdUbWwNSEg5JG6SUU0ksPr4fX51XewP17PP68tSCQFQsqdFStbmvG4ancJl8BxT/ZG1N/sN6w4Hv8A61n69wylWDDiDmhyRh4sjQymN1+C2NFVLPaSSDQ4b8J4/wBat1lkFpsVstcHC4RRRUMt2i+swHt/KkBfROSBqpqKXttyLvJ9h/Ooz0gT8LfD9amIn8kIzxj+pNKKTHpEPwH3/wBKjbpE3JB76nuJOSiamLmntFIP+0L/AIV+Nfaf3d6j73HzVasZ0u23JPIdn2rlSw/zqUZIiQj1By337uQ+DbpRtxolEUGDcy6Rg6hBrmVx+EfE+2qGxdjrbR7oJZmJaSQ+s7HUsf05VVoKQzOxHQKrt7bDaCLAzOR2nV1n8z8Uuj2TGtzaQRruxW0ckoXjlsrGhPeQWc545NPNpbSSCF5nPYRcnvPIKPEkgDzqrIwS6jJ/3qNGDy3gVkVc95AkwP4ag2pELi6hg4xw4nmHItkrBGe/UM5Hcopq1pFQeWSnsF4fs9jtScVzzNze699GdmNGjSzf7RO2/Kfw/giB7kXA880i6Z9Pmtphb26LJLukvvcEypI54BHrnOmB5411/fLDE8shwiKWY+XLzPD21j+h3Qz7XZXVxcErNfb26/ONN7K48CwBPeoWqhcG9Jy2sJPRauUJclZhL1z9Zks0qgkhvxZyCc666V170fWF3JExF+JLSQEMyNIZS2cso6wZgONCRk41GMgjCbB6AXsgLwwpNDKrors4VSA2BJgneGqhhp3V1z0fdEDs+2MbMHkdt9yM7oOAAFzxwBx509RMGt6JzTRRYj0hkn8EEcEYVQscUYOg0Cgak/Mk196FIfsUTkEGXfmI/wDGdpR8GFRbXjiaGRJ2CxOpVyW3NGGD2sjHGs3s/pxGs4h3usgyES4VCqoxO6scn7ozoA4wM4BA4kFFJgubXKnVxbwBt7LouaM0sE7d5+vOqe1ukq2qq0hYl2CIiIXd2PBURRljoa0RVNOVis40bxxCf0YrNbM6VPciU20DTLFo5P3REmMmELJg9YoxkHABYDNM9n7bWaGOVFO7IisM6aMAcEY0PeKMZmjM5IXu7zla6Y7tfCtQi+Xx+vbXoXa9/vFOJ2HihupX/wASvTJmo3tgalEynmPeB869DWitkHAoDoHDgqUlhmqz2P1/T6402K18xRRKQhFhSNrc0CVxwZgPAnHwp00YPGoXtAfr86IJQdVCxGiVNOx4sx8yTUdMpLD6/wAPrX2is9kR9fXu/UUQPbwTG6rUVI0JHL6+vlUdTUUUUUU6SKKKKSS5l0cuJIts3kFw5eR87jvjLBTvKB3DcbOBp2T3VvaxnpWsmtrm12jGPVYRy40zjJXOOO8pdPIAVsIJg6qynKsAynvBGQfdQNmyh0eHksD2spDHUtmGjhbvH2t5qHaOzknjKPnBwQQcMpByrKw9VgdQapdD4R1LSZLdZIxDHUlU+6Qk8yQmc8yxPOmF9MUjdhxVWI9gJqt0Ywtja/8AgofeoJ+JqttYtbhK0fY4Pc2XPK4sOvO5+Synpev26u3tlOOucltcZClQoP8AabPsqd/SLDIG2dBmEBRAlyzqqhVwkj643cIGK66nHDNKPS/Zu8toUUsxDooXUkhgQABrnWrfQbYtxZRkzWUcoZs6NGZlGnJuyQMZA3gRk+zKbFvow5rSbLsZqmOnfhleG3yzIzXVrK2SONEjACIoVAOG6BgfCpJYgwwwyPrurObG6eQ3EvVCOdHHrK8ZBQngHAzgE8G4d5rTVkPY5h6Wq1GOa4XbolR6K2pbeaCNm5Fhv48t7OKp9NgkezblcAZjKoqjHbbCx7oHPe3ceXhTy4uAikkE9yqN5j4ADjXPOma3jFLmderto2wsMcjdbGW0EzvHoH/cAUkDfxnUsCxAucCTp+ZKL7AWH52rW9HelUN2i7j/AHm6N5Do2ca47xnuqTopsNbuaW7uH64RXLLaxhvuohH2RJuDAaXJbJbOOWMacxfossjCWCZ0dsFX3t8NkZDEntHOna3vnTDZUjWkRUm6N20spJtZdwMEWN8lZOw2kg4oePtq7FNHYvb2diFPTyssHeXFd5VAM4AGTk+J76yW0fR1CIsWR+yTBgySAyOo7WWBj6wKwYZGDprXONrdJb9Zo4YL+5laWPrUHVQL2CGIBZt0FsDOMDhXjb15cRyCCXaV9Pvx9Y0cMShgnHeLA4GMcgc8Ma1L36Egdeeh/B3qvuHhdMS6XrHh6xHljC9YE4AtnTBJI4HQkkaZ41NXLtm7Ilt+rjimKfa52MUmAW6uEBwzkqM5AG4o3QA5J47oZN0nussIZTeMpwwgs95VPc0gmCD3kjnUCAc26FGBIGa39FYQdINsRr1klhE6DUqkgEuBz3Q7AnngZrTdG+kcV7AJoiccGU+sjDirDv8AnUbcQnBTcSkcz769i7bv9+vzqKikHEaFMWtOoVgXzeB9n6GvQvv4fjVWlm3eklvZx79xIEH7o4s3gqjU/IcyKI2aTgUJ0ER1aE/F6O4/Ovkl8ijeYhQObaAe3gK5ym2tpbQ/2SMWVuf/AKiYZlcd8cfAefubQ1fs/Rtb5D3TSXsv452JH9mMHdUeGvnUzWOj+IoPuMb/AIR5rW2+2LWY4jnhkbHqpIjHzIU5qaS2U8CKUDo5a4wLaAY4YiRSPEEAEHxBzUOx749bcW7EloChUkkkxyrvJkniQVdfJQTqaJHtFztAhP2Y0cU0lsSOVVmjIq3mvpc99W27S/k1Adsw8HeSo0Vdz5e4fpX2p/qTP4lQ/TJOY80s6R7EW7tpYH4OuAfwsNVb2MAa5/6Ndrt1clnN2ZrZiu6fwhiMf2WyPIrXUq5f6SdnPZXcW04B2SQlwo0zyBP8y9nwKqedU6GfdSZ6Ke2tniupXRjUZjtH5bvWwuIQ6sp4MCD7Rik+wLxEiS3ZgkkKiNlY7p7IABUtjeU8QR8xoz2ffJNEksZ3kcAg+fI44EcCORBqZ4gcZAOOGRnHlWzX0Da1rela2favPdi7bfsd8jXMvfIjQgju8QvUkK5VsAsud0813hg48xpRRRVynp2wMwNWZtLaMu0Jt7L2AcgkXSoiGP7UrdXPD/q2AyXycdSyj11c6Y5cRjFT2PpbsHA6yRoWwMh43xnmAQDn3UrvZftW0BED91aJvuR/xXG6g4fuqSeWp8K8yIG9YBscMgHHlmuV2zNGJhdveCvWPZHZ0/uALn6m4BF7A6eOq1sHTmwcZF5B7ZFX4ORiqm2+m2zepdJbmKRXUqUjYSscjgBHnB7s41xrWSm2NA3rQxn+wv6V7t9mRR+pEi+Sgc893fWJv4RmAfJdZ+nynIuHmq/RksIFO6ydt2RW4qhclAfYfjVqwnJvosnUyXHd/wDbWp/u/KrtrEGcA0tuGWHaEOW3V61tScAb1uo56YJHvxThsksUsg0Idl12T1YZE2OPiCM+pQouNqbM/wDxAv8A7UnP9c1bmO9ti2P4tn/NTS7bVysV/suRyFQQrvE64G7xPv4jxqWS+C7T2U7MAHskGToCSHA950x40IsLmFw/wyPDGs4OANv/AGH0XQLDZUU9vaNInaiRWjIZlKndAOCjDQgYIyQacQQKihEVVVRhVUAAAcgBoBWW2D0hC7Pi6pGnkRSvVqQMFW3cMz4C40zxPHQ4r3b9Lrknt7OkXynhb57taXus782tJF1SdtGkiOF8jQeNyLrVVjOiahdqbVVB93vQtpw6xo8ye3OcirDbYvpdFiitVORvM/XSDkCqqAgPPUnyNZyy6HXdsWNttB132LuHRX3mPFjnQk95FXafZtQAXFtlmT+0Ozg8M3g7rkeIFl02lG3OldvaELI5MjerDGC8jeIRdQPE4GhrC7M6S7RlLxi4ieMEq1ysQHA4PVHQM38W7ujlvUys7BI87o7THLuxLO573c6sfOsurq2UzsBzdyH1KrbQ2/DS9FgxO5aW7fRRj0j3F3K9tY2jJOOLzsoWMaAsyjPDIwMnjwNNtgej2OKT7RdOby7Opkk1VTp/q0PDHIn2BeAzWwW6nbg10njI9u5w498YOldTqb5yWNLcgQCtugkFTC2Y8QD2IoooqstJFZKwJ/bl1j1fskO9/Nv9n4Fq1tZToi3XXe0LnOUaZYY+HC3UqSCOILMfcKs04zJ6kGXgtVRRRVhDRRRRSSRVbaOz0nieKRd5JFKsPA/mOIPIgVZopJLjnR67fZV69hct9y5zDIdF7R0bPINwPcw8zXRqrdPehi7Qt90YWZMmJz380b+FvgcGsZ0F6XtvfYrsFJ4yVUtoWxpuN/GOR/eHjx6HZ9Xcbty8/wDaXYpJNXCP7h9e7j481vKg2herDE8r+qilj7BnGvOp6y3pClLQR26nDXEqofBB2nPceAGP4q1JpBHGXngFxuz6U1VTHCP6iB3cfJVug0irbNLKcy3LmWTQ6g5Cr4ADkc+sabWNurFjjs50B9/ypeiAAAaAAADuAGAPdTSG6REGDrjUc84rgoqhtRLimsGtuc+Pqvo0U3u0IZFe5sMl6bZinOpH5UsdcEjuOKe4yPMUjkGCR3E/OltOCOMNLG2vdEopHPJDir2y4hgtjXOB7qjksJFlaWAxHrN3rYpk30cqMKysO0jY00yPDSqgcjTJ141LFdsowDp8vKo09dEyMRPZlx6ymqKJ0ri66W7fumuT9/YLIyHslLjGPDJVTjPLwqvPtOWR4SdmQgwgLG7zKdzB0xug8OI0NNCc1Ys7TfzrgCqUV3u3cbedhd3f/VbtTPoo2jG5x8v9Kyewr68s7mVRAskc5Mm4jkRxktjIdhp3EcT2ca6HVN0saJQ9xGix5AdkZn3M6BiCgLDJAO7rrnB1qyuyuOW8tPjVC4gHaVgCOBBGQfYeNbH6jWUoYHCzfn6LAqPZfZdc57yLvPG5FuXUVft+mtk+N25i1723f+rFZi/28+05mgt2KWif66UaNJ/CvcD8RknkDW6WZMSW0KjrJ33VAGAFHrE44DgPLPdWj2JshLaFY0HDVjzZjxJ+uGKlX7ek936IsXXt2c1wG1NlUmw5P23F8nC9rN69PC/HsVq3t1jVURQqqMADgBUtFFcMSSblcoXFxudVmuks3UXVlc8FjmAY9wJUn4b3u9o6VtnpFb2i5nlVM+qvF2zoAqDLNnwFc56d2XWWUmmSmHHs0P8A6Sa0nQbohBDFHeOxmuJI1ka4lO8U3k3juls7uASC2cnHHlXTUAbLTtufhJH1+q9J9mqguo8A/pJH1+qlu+kN1LLbRRRi2E7k4kG9N1SYaSQoMrFphQG3my/AYzWvrI9CmN3LcbQYHdkPU2wPKGNj2vN3yT/Lx41rgtGnsDhA0XUR3IuUg6ZbeNtBuxdq5mPV26cy7ab3kud4ny76t9G9iraWsUCnO4vab8THV29rE+zFZw9D75r1rtrqFXwUjXqTKIkPJd5lwe9uJyeGcV425d7RtWjaS8i6hjutMLQfdk6DeXreB78/1sR4QMIOaE4knEQtzRWRvLvaFtuSvNBc22QZmWBkaNOJdVjdt8Y8+OcYzWk2dtOKdBJDIsiHgynI8j3HwNS1FwmvnZWqKKKSdFFFFJJFYT0j+jwXi9fb4W6QeXWgcFJyMOOTew8iN3RTtcWm4TEAixXJOhPpA3j9mvDuTKd1XYbu8RoUfPquD38fA8dJcDrrhxkhYVC+bPh2HuCe8UdP/Rul8DLFux3IHrcFkwNFfx5BvfpwX9DoXitPvt7rQziUMckGNupwSTyWNRx/KtN9Vv4d2/Tj2BYtDsSKm2h73FlkcuFzlccuOXgpLhAGIByO+o6lupAzEjga+W67zqp4d/lrjjnXXgNMHJ4VyJjxylrOeXivRceBgc7vXpb1wMBtPZ86hpmdlrniQO7+ppfNHusR3GjVME8YG9OWgzUIZYnk4NddF6trcucDTxqcbLbJ1GOR768bP9ca4+uFNi3xq5QUkM0WJ+t7aqtVVEkb7N5JHNEVODV3ZP73s/Oo9pQ4Oc5J5H64VTqoHe6VN7aE5X5jmrNveIbX1T4MDkA+BxypJLGQxHEg4868q5HAkeVKeke1RDCQDmR+zGo9Yk6HdHeAePDOKLNUGtLWBtighgpGueTkrGxbXrJnuj3dXD4IpO839ps48Md9OLi8SMAu6oDwLMFz7zSG26MSOq9dcSqAFxDEerRMADcBGWIA0zkGrtr0TtYzkQqx17T5cnPeXzmsqpMDpLueTwAaNAOskfJeHbSnhqql880hJJ0aMh1XJHkEDpTbk4RzKeYiR5Md2d0EDPLNek2pM5G5asoOcmZ0jwRw7Kb7EeymaIAAAMADAA0AHcByr1VXewt+Fl/7j6WWaZYG/BHf+4k/LD9Vluld5dRWjuTDwCuoVm0fskhmbxH7vfWr2b0fuprFLZpYobYxBAYt6SV0IBB6xgqrkccKdDxFL9uWXXW80eMlkYADmcZXj44p76NNqdfsy3YklkXq2z3od0fDFbdDPenJaACHcB1ZfVdz7MSMlieLAEHhllw+qrWXovtkVVaW4kCqF3euZV9irqueYBA1qw3o2s8aCZT3i4nz8XI+Famijb+Tmuv3TOSw110MvbYb1hfSnd4QXJEiNw0DEdnzwPMca9bE6dxXKTW9/GLeeNSJoX9VxzKZ1PLs6nUEZFbeudel/YKmEXiIDJGNxz2gd1+yrdggkoxGM6drBBGlFjcJThf3HihvaWDE3wXjYMF3c2dzb27PHb6i1mlC7zIQQYTnJ3dfXGSOGc6Lz7onte42dtBUII3pBHNFrg9oKR5rnQ+XEHVp0d9LN8mI90XOmFUod8dwBixn2g8BwrVdHuhU91e/tHaCLG3ZZIB3qAELg5wAANCSSRrjhV5oLC7EBYqsSHWw6rp/2c99fKjz4mvtV0dfKKKKdJFFFFJJFYTasPVzSqCcGRnIzpmRjJ/eFbusl0wTdliblICgP8agsF9q5I79w+Ga9Q0ujNlconhkwvxySZEyQO+pdr7JP2d9xmEijeVlJDZXXAweJwRrkZIyDwrxbbYWNjGqvLKcERxLvv7QPUGvrMQNavL0YvLpT10os0I0jhw8vgXk9Ud+6vvGtPRxQxxiV+p06vVWq2oJJjGnVx9Emttu3EMavPGbiBgGW5gXJ3SMhpIh6unEjSrH7Tgnw8EiuD626dQfFTqp48RyrI3dztDY8gjPah4IrZeNxnPYfQhtT2dCO46Gpo+kOzL3BuIjaz/8VOzrz7aDnjHaXnxrZngjrIsLXWPX9CuTg2pW7Pk/fjxt5s1t1t9L9i1KsRqDivUs7NxOcUrTo/dqu/a3cV1HrgSgE95xKmcnlg6DNVLrbF1B/tFlIBkDeiYSDXXgM5PtFYcuy6uIEDMdRy9F0VJ7SbNqiAH2dyIz8NfJdC6G7HEzPJKu+q6De1BbicjngY499aeHozbq7N1Sne5EBlX+VTwrk+w/TDDBGyDKZbP3kbEg4AOiEjkONOtp+mUpAm5AwkdtxZ5VaOEHQ75BG+Rg5xgcDrgVXZSSnLCh1tVZxcHixyAB+iV9K9qR2skgKkMXIjgGrsc4CjGffr7dBS3YPR+RpftV3gy/7uMerEOXPjqe/GScknRtZbIAkaeVzcXD6tM2PYIwNEXwFMqzpqtrGmOHjqfoOQ8yvP8Ab3tPJWjcQZM0J5/n5xuUUUVlrikUUUUkl8qp6K5OqkvbbQBJi6DOBhhoFU8AB3eFXKSwXy2e0WnckRvAGcjU/dsI3wO4K6Oca/dmtjZTrufHzHmF1PsxUbuqLDxHy+xK6jRWCj9LKTsUsrO4umHHAVFA5HPaIHmBVgbb2pvxPNBb28LSxoy75kkIkcIMbp3VIzrn3Vq+7v45L0nfN4La0l6aQB9n3QPKJm9qDrB8VFOqRdOrjc2ddHviK/8AmERj/qocfxjtCk/4SmVhs2GIfcxRxA8kRV/6RVqobi4SFC0jKiIO0zHAGNONULbpCjzrDuSoXjMiM6bquqkBsAneBG8PWUcdKv5lV8gmtFFFMnRRRRSSRRRRSSRVHbOzI7iFo5VLro2FJVsqd5d1lIIOQMEVeopJLCdEuktpbiC2jSYNK4EkrwtGplZScMXxliV3QADy1OCa3lUts7KS6haGTO62MEEhlIOVdTyZSAR5d1IY+lEtn93tBG3R6t5GjNE40x1iqC0T66jBBIOKDLFi6TdVJj8ORWkvbJJkaOVFkRtGVhkH2GuZdKPQsrZezfB49TIdOHBJMEjlowPmOXQrLpLazDMVzC/DhImRnhkZyD4EV9uekVrH69zAn80sa/NqHG+SM9FTe1j9VxHor0Fvftoi+9tiusj6rhQw1DDKSZ5DJBPhrXZU6G2mheFZWAxvy5lY95O+SMnicAV4h6b2kjFYpTMyjJWGOWXThnMaEHlz51X2tt6ZVL5is7dRrPcgs5JGR1cKOOB/Ecnkumth8k0mWgVdsULDisCeaynS3pTBY3iW8amJU3HlZCznUMep6t+yARutkEEZ0HGrUnSzZt3E0ck0ZQjVZMp7t8DUd44Vzza8Yv5glqs93cF2aW4I3A+TpiEErEo/Ezd3Cn0PoMuTECZ4UkPFCGIH9tRx8hjxrXp6k07MBz7Vz+0NjxV0omuWuGhbYad31V+CCe00gYX1sNVVWBmjHIDB+8Udw18hTCz6T28h3RIEccY5AY3GmcFXx8Misbc+h7aMeSqRvjhuSAE+QbHxrO7X2XdWrBLiORNcgSDeUnHEE5Rj5ZrKq9n01U7G3onqP0VSbYDJReV3S/kBa/aMwT1iy7PG4YZU5HeNflXphjU6edcHhuyOSnPn8lIqc3T84l9qv/8AKs/9Cb/ieX3VH/pkX/8AL/l+67JcbZgjALzRqDwy6/rS89Lo30t45rk/93G27ocHLMAPaM1zSx6QyQnKRQA8iYEYjyZgSPfTj/KZf4wGQeUQq1DsSmabyFx8Ej7PBnwdLtdYeAaT5hbpbHaE5wRFZp35E0nHlg7gyPlTHZvQ2GJ+scyTy4ILysW0biAvqgeGK5kfSHtE6Bz7Il/+NWY9tbacdlbog81t/I8RFXQUzaKlH7bM+5CfsXaDhgY9jGng2/mbYj3ldF6OR9Xti5XgstssgHirommP7VP+lb4SAd93bj/3QfyrCdA7C8guZLzaRkjjSBgskrqBq69nAPdk4xy8qYXXTePaN1bW9pHLII7hJZJSN1Qke9k4OuMkanHLnWfPZ8hc3RdnRRvhp2RSG7gAO2y6PWO9KG01itYgys6yXMSsijJZVbrGUDmSFwPGtjUE9kjtGzKGaNt5M/usVK5HjgnXxrHjcGuDitV4xNIXJB6Q5P2li+tXJVwIYAf9QzHAbcYASSEH1ydM6YycavYUkr7Ree+U28hUw2sJ1QoSHYiVcpJISPVBzodMAYy2yv8ASHSGSXjFbklTy+6+7T3vlvfWi2ltb/SMMN3dQ9SpEsaw4T7xCCn2jeZioyeyA2GIHCtI2xAAZ2z18lUGl78VvM19rxvDvHvooaIvdFKNobZeJ3HVgoo9bJzndDcN3G7rjOapf9q36tZDDgM27jJ3tAN4jK456a64pw0lRLgFpKKzS9KJMtmJSM6AFs8Fyo7Grgk5HABTqeUo27Nv4MQzoMAtu5LYzv7ucYI5cjT4SliC0FFJbLpAzuVaEriMNnPE4GgB1IJO6CQNRUR6StgYjDZUnQvroxwuU1C4CseROmaWEpYgn9FUNmX7yFw6BCuMYJIOWkTmo/BnyYVfqKlqlV10Us5DvSWsDHvMafpUJ6LWEIMhtraMKMlzGgCjvJIwKZ7QkdYpGiUPIEYohOAzAZC58TpWCPo+u7/t7TuWA4rbwYCp3akFcjyY+NTbnqVA9QX3aPpLDN9n2Vb/AGiT8SpuxLyyAMb3md0eJqGw9GE904n2rcNK3EQo2i+G8NFHggHnTnZ3oyitwRBc3cQOpCSIMkcz93r7atnofLy2heDuyyH+7rU8TR8KjYnVO9m7Lit4xHDGsaD91Rj2nmT4nWrdZduiVzy2ndDzVD+leR0UvBw2pP7YkP8Ae+vCh2HNTueS1VQXllHMhSVFkRuKsAQfYaz69HL0cNpOf5okP5/WT4AH7E2iBpfoT/FAPyP60rDmlfqWW6TehpTmSyYI3HqnJwefZfUjXk2R4jjSrZHTy82c4t76J3jGgV/XUDgUc9mRccsnHIgaVvTsranK9gPnB5/0+NU9q9F7+4jMc09rKp5NANDyIO7kHy+NGDr5ON0Ittm0J9sXbNteR78JSQc1wN5T3Mp4Gpr+9EbRooHWStgcsLxZtO4Vy/8AyWX9q3W2syFl4AOyt34BOA3k2nfVro70zZb7/SQMUoUgFlK7p0Gq4wF1OCMjXnriOAag3T4zoQurhj3ke2vleY5AwDKQwPAg5B8iK9UFGXO/TRsqeW2iaIM0cbMZUXU4IG65A4hcH3149DdzbpZOd9ElMh60MyqQABucSOzjJz3lq6PWc2t6PbG4LM8Cq7as6dgk9+mnwqRIczAVCxDsQV+XpVZqMtdW4/8A2ofkxpHt/wBJVlHbTGG5jklCMI0XJJYjC8uGcE+ApJdegu2JJS4mXwIR/kFqAegtMAG9lK93VDH/APTA91QbBCMySpGSTkk3o92rZ21hcmd4pJpiQIHDNvhB2VICn1mJ+BrAOhml3YY8b7Hq4ULORkkhddTjvPLXxrs1l6EbNdZJJ5fDKoP/AErn41sNjdGLa0H+bwpGebAZY+bHJ+NWt41pJGd0HA4gAri/+Tva34X/APM/rXyu+0VDflS3QXtOX1zqReJoooCKhuHsrxyoopBOvp4e0/KvR5+z8qKKZJRN9e4V5oop0yKKKKdJFFFFJJFFFFJJFFFFJJFFFFJJFcr9N3Gy/mf5x0UUSL4whyfCtF6LP9i/tf3RWyooppPiKdnwhFFFFQU0UUUUkkUUUUkkUUUUkl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836932" y="3279874"/>
            <a:ext cx="7479741" cy="3077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indent="0" algn="l" defTabSz="436381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09119" indent="-272738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90951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27332" indent="-218190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63712" indent="-218190" algn="l" defTabSz="436381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mtClean="0"/>
              <a:t>Was kann man damit (mit dem Netzteil) sonst noch anfangen?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9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Was kann man damit sonst noch anfangen?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6847387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Erkennung von nicht kontaktierten oder fehlenden Bypassdioden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406" name="Inhaltsplatzhalter 5"/>
          <p:cNvSpPr txBox="1">
            <a:spLocks/>
          </p:cNvSpPr>
          <p:nvPr/>
        </p:nvSpPr>
        <p:spPr>
          <a:xfrm>
            <a:off x="359999" y="2285325"/>
            <a:ext cx="3056606" cy="642126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90488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Þ"/>
            </a:pPr>
            <a:r>
              <a:rPr lang="de-DE" sz="1800">
                <a:sym typeface="Symbol"/>
              </a:rPr>
              <a:t>	Anlegen </a:t>
            </a:r>
            <a:r>
              <a:rPr lang="de-DE" sz="1800" smtClean="0">
                <a:sym typeface="Symbol"/>
              </a:rPr>
              <a:t>einer negativen</a:t>
            </a:r>
            <a:endParaRPr lang="de-DE" sz="1800">
              <a:sym typeface="Symbol"/>
            </a:endParaRPr>
          </a:p>
          <a:p>
            <a:pPr marL="182563" indent="-90488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ym typeface="Symbol"/>
              </a:rPr>
              <a:t>		</a:t>
            </a:r>
            <a:r>
              <a:rPr lang="de-DE" sz="1800" smtClean="0">
                <a:sym typeface="Symbol"/>
              </a:rPr>
              <a:t>Spannung an den String:</a:t>
            </a:r>
            <a:endParaRPr lang="de-DE" sz="1800" smtClean="0"/>
          </a:p>
        </p:txBody>
      </p:sp>
      <p:sp>
        <p:nvSpPr>
          <p:cNvPr id="407" name="Inhaltsplatzhalter 5"/>
          <p:cNvSpPr txBox="1">
            <a:spLocks/>
          </p:cNvSpPr>
          <p:nvPr/>
        </p:nvSpPr>
        <p:spPr>
          <a:xfrm>
            <a:off x="2713944" y="5918362"/>
            <a:ext cx="3719288" cy="365127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90488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Þ"/>
            </a:pPr>
            <a:r>
              <a:rPr lang="de-DE" sz="1800">
                <a:sym typeface="Symbol"/>
              </a:rPr>
              <a:t>	</a:t>
            </a:r>
            <a:r>
              <a:rPr lang="de-DE" sz="1800" smtClean="0">
                <a:sym typeface="Symbol"/>
              </a:rPr>
              <a:t>Betroffenes Modul heizt sich auf</a:t>
            </a:r>
            <a:endParaRPr lang="de-DE" sz="1800" smtClean="0"/>
          </a:p>
        </p:txBody>
      </p:sp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605" y="1808820"/>
            <a:ext cx="5468411" cy="377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3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Was kann man damit sonst noch anfangen?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6847387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Erkennung von nicht kontaktierten oder fehlenden Bypassdioden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4915" y="2312876"/>
            <a:ext cx="6075548" cy="373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" name="Inhaltsplatzhalter 5"/>
          <p:cNvSpPr txBox="1">
            <a:spLocks/>
          </p:cNvSpPr>
          <p:nvPr/>
        </p:nvSpPr>
        <p:spPr>
          <a:xfrm>
            <a:off x="667723" y="1772815"/>
            <a:ext cx="6177332" cy="365127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90488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Þ"/>
            </a:pPr>
            <a:r>
              <a:rPr lang="de-DE" sz="1800">
                <a:sym typeface="Symbol"/>
              </a:rPr>
              <a:t>	</a:t>
            </a:r>
            <a:r>
              <a:rPr lang="de-DE" sz="1800" smtClean="0">
                <a:sym typeface="Symbol"/>
              </a:rPr>
              <a:t>Mit Thermographie ist betroffenes Modul leicht zu finden</a:t>
            </a:r>
            <a:endParaRPr lang="de-DE" sz="1800" smtClean="0"/>
          </a:p>
        </p:txBody>
      </p:sp>
      <p:sp>
        <p:nvSpPr>
          <p:cNvPr id="410" name="Textfeld 15"/>
          <p:cNvSpPr txBox="1">
            <a:spLocks noChangeArrowheads="1"/>
          </p:cNvSpPr>
          <p:nvPr/>
        </p:nvSpPr>
        <p:spPr bwMode="auto">
          <a:xfrm>
            <a:off x="558849" y="5012914"/>
            <a:ext cx="1066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>
                <a:solidFill>
                  <a:schemeClr val="tx2"/>
                </a:solidFill>
                <a:latin typeface="Arial" charset="0"/>
              </a:rPr>
              <a:t>Betroffener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smtClean="0">
                <a:solidFill>
                  <a:schemeClr val="tx2"/>
                </a:solidFill>
                <a:latin typeface="Arial" charset="0"/>
              </a:rPr>
              <a:t>Zellstring</a:t>
            </a:r>
            <a:endParaRPr lang="de-DE" altLang="de-DE" sz="140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411" name="Gerade Verbindung 410"/>
          <p:cNvCxnSpPr>
            <a:endCxn id="410" idx="0"/>
          </p:cNvCxnSpPr>
          <p:nvPr/>
        </p:nvCxnSpPr>
        <p:spPr bwMode="auto">
          <a:xfrm flipH="1">
            <a:off x="1091976" y="4150344"/>
            <a:ext cx="2168640" cy="862570"/>
          </a:xfrm>
          <a:prstGeom prst="lin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8790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Was kann man damit sonst noch anfangen?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5454378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Rückstromthermographie („Nacht-Thermographie“)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409" name="Inhaltsplatzhalter 5"/>
          <p:cNvSpPr txBox="1">
            <a:spLocks/>
          </p:cNvSpPr>
          <p:nvPr/>
        </p:nvSpPr>
        <p:spPr>
          <a:xfrm>
            <a:off x="1483961" y="5445125"/>
            <a:ext cx="6868460" cy="826792"/>
          </a:xfrm>
          <a:prstGeom prst="rect">
            <a:avLst/>
          </a:prstGeom>
        </p:spPr>
        <p:txBody>
          <a:bodyPr vert="horz" wrap="squar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90488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Þ"/>
            </a:pPr>
            <a:r>
              <a:rPr lang="de-DE" sz="1600">
                <a:sym typeface="Symbol"/>
              </a:rPr>
              <a:t>	</a:t>
            </a:r>
            <a:r>
              <a:rPr lang="de-DE" sz="1600" smtClean="0">
                <a:sym typeface="Symbol"/>
              </a:rPr>
              <a:t>Hotspots (durch Kontaktfehler) deutlich besser detektierbar als </a:t>
            </a:r>
            <a:br>
              <a:rPr lang="de-DE" sz="1600" smtClean="0">
                <a:sym typeface="Symbol"/>
              </a:rPr>
            </a:br>
            <a:r>
              <a:rPr lang="de-DE" sz="1600">
                <a:sym typeface="Symbol"/>
              </a:rPr>
              <a:t>	</a:t>
            </a:r>
            <a:r>
              <a:rPr lang="de-DE" sz="1600" smtClean="0">
                <a:sym typeface="Symbol"/>
              </a:rPr>
              <a:t>bei Tag-Thermographie (keine Aufheizung der Zellen durch 	Sonnenlicht, </a:t>
            </a:r>
            <a:r>
              <a:rPr lang="de-DE" sz="1600">
                <a:sym typeface="Symbol"/>
              </a:rPr>
              <a:t>keine Reflexionen des Sonnenlichts</a:t>
            </a:r>
            <a:r>
              <a:rPr lang="de-DE" sz="1600" smtClean="0">
                <a:sym typeface="Symbol"/>
              </a:rPr>
              <a:t>)</a:t>
            </a:r>
            <a:endParaRPr lang="de-DE" sz="160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235" y="1857615"/>
            <a:ext cx="5433628" cy="332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4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Was kann man damit sonst noch anfangen?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2447145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Schnee abtauen…</a:t>
            </a:r>
            <a:r>
              <a:rPr lang="de-DE" sz="1800">
                <a:latin typeface="Snap ITC"/>
                <a:sym typeface="Wingdings"/>
              </a:rPr>
              <a:t> </a:t>
            </a:r>
            <a:r>
              <a:rPr lang="de-DE" sz="1800" smtClean="0">
                <a:latin typeface="Snap ITC"/>
                <a:sym typeface="Wingdings"/>
              </a:rPr>
              <a:t></a:t>
            </a:r>
            <a:endParaRPr lang="de-DE" sz="180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pic>
        <p:nvPicPr>
          <p:cNvPr id="11" name="Picture 2" descr="http://www.photovoltaikbuero.de/Portals/0/images/%5BProvider%5D/%5BFolderFilePath%5D/WLW/LeiserieseltderSchnee_102CD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8" y="1772816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6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hotovoltaikbuero.de/Portals/0/images/%5BProvider%5D/%5BFolderFilePath%5D/WLW/LeiserieseltderSchnee_102CD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303" y="17759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Was kann man damit sonst noch anfangen?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2447145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Schnee abtauen…</a:t>
            </a:r>
            <a:r>
              <a:rPr lang="de-DE" sz="1800">
                <a:latin typeface="Snap ITC"/>
                <a:sym typeface="Wingdings"/>
              </a:rPr>
              <a:t> </a:t>
            </a:r>
            <a:r>
              <a:rPr lang="de-DE" sz="1800" smtClean="0">
                <a:latin typeface="Snap ITC"/>
                <a:sym typeface="Wingdings"/>
              </a:rPr>
              <a:t></a:t>
            </a:r>
            <a:endParaRPr lang="de-DE" sz="180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1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55575" y="1021556"/>
            <a:ext cx="8902700" cy="12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7" name="AutoShape 4" descr="data:image/jpeg;base64,/9j/4AAQSkZJRgABAQAAAQABAAD/2wCEAAkGBhQSERQUExQWFBQWFxwaFhUYGBkYGxgeGhcZFxoYGRgXGyYgGB0jHxwaHy8gIycpLCwtFx8xNTAqNSYrLSkBCQoKDgwOGg8PGjAlHyQsKSosLiwsLjIsKi0tLC0sLywtLCwsLCosNSwsLiwpLCwsLCwsLC4sLCwqLCwsLCwsLP/AABEIAOEA4QMBIgACEQEDEQH/xAAbAAACAwEBAQAAAAAAAAAAAAAABQMEBgcCAf/EAE0QAAIBAwEEBgcFBQMJBwUAAAECAwAEESEFEjFBBhMiUWFxBzKBkaGx8BQjUsHRFUJicuGCwvEXJCUzNENTkrIWY3OToqPSRFR0g7P/xAAcAQABBQEBAQAAAAAAAAAAAAADAAECBAUGBwj/xAA9EQABAwIDBAcHAwIFBQAAAAABAAIDBBESITEFE0FRImFxgZGh0QYUMrHB4fAVI1JCclOi0uLxFiQzYpL/2gAMAwEAAhEDEQA/AO40UUUkkUUUUkkUUUUkkUUUUkkUUUUkkUUUUkkUUUUkkUUUUkkUUV8JpJL7SOfpCYZCkyacnXOoPDQ/HWneaW7d2UJo9Mb66qfy9tU6xs27xQHpDhz6vRHgLMVpBkfJWbTaUUo7Dg+HP3GsLMWilYKSCrEDBI4HQePHv5+FQKh3sDIbgBzGo/p54OlNI7UKe2rTSkZ3FG+RrpnGh15sQM5xmuRqq6StDW4OmCfhvn3arYZEykuSbg8Fc2b0ml0DJ1o/EoIPyx3/AAPOqm1JJZZt9UcBcbuQcjGvDzz7xwq7Fc7x3SGRgMlHBVgOGcHQjllcjlmpKzKnadUBuJb5G+evqhsdGHY2NCUbTvWlk3mBXTCqdMD209bpKAqhBvNujJOgB0HmdaTbW26kTLFuPPM4ysES77kajeI0CLnTeYgZqKznDPuNFLby4J6qYDJHMxspZXA5gN58sW4KmubG+ojaelqbfL/hM50L7Mdw0C0+wbp5N9nOdRjkBx0AptSawvVijIIJOToK9W+1nlk3UQBR6zE5wPLTXj310WztpwmGONz8TzwzJuSqMsTnPc4CwTeivlFdAqa+0UVHPMEVmPBQSfYM0kkv21txYBgdpzwHd4mkzW93MN5m3F46tuADyGo9teuj8PXzvK+uNR5nh7gPlUfSba2+/VqewvreJ/QVba2xwjXiUAm4uUve5eM9mfe/lZ8e8gCm2xOkblwkrZDaBsAEHlkjlWcoqw6MOFihhxBW+2nthIB2jljwUcT+g8aRre3Vyex2E7xoP+bifZSm1ZWcvMxKjU82Y8lH6+FWrzpHI3ZT7pBwC8cef6UERYcgM+ZRC++qZDoyRrJcEHw0+JNemtLmAb0cnXJ+E6nHln5H2VlmYk5Op7zrVrZ+0nhbKnTmvI+z86mY3W1v3KOILZbJ2us6kgYYesvd4jvFX6zQnVLyN00WZASP5uHtyBWlqm9tjkjtN0UUUUNSRRRRSSRUc9urgqwyD9ad1SUUxAIsU4NswsptXo46ZaJmZeJXJyPLB14edIeucH1myPE6fHvyP8K2u0+kEcOnrv8AhH5nlWOvr0zPvEAE8lH1k68deXKuK2pFTRP/AGXZ8QNB38OzNb9E+V7f3Blz/Pmr+xodDIdSTgfmfPX51zLp5tJmEnWXcloRbxXEEKhgbl5RvNvMh/c0jGeG5nvrrNmPu0/lHx1PxNU7vZls6CO7tVuIlJaNtzfaME7xQqvbIydNwHTQjTJHsGrhZUSNkIBNgCeq9xfryPcqVbiebhZz0cbYnuNjPNcFne2kYxSNqzoiqzLk6tkFo/d3VsZ5d0H69teXkVo0hhi6m3QqcFQm9ukMqrHxUZAJ3gCcYwck0vv5snH6fl7PdQvaGaGonY2MgloNyPId2finoo3HXRcl6QbeG/fvNNcwTOxNt1WiymKV4gJGGoVAgwucDeZtSQK3nQfas93sNp7nekktZGeCU+u4iAbieJPbizzz31PDa24Z1urdbm3kfrMFA7QyboDsoOpRwqkhdd7OhB0fbQ2zG8Sw26GOIY/cMWinIVY2AKjIGcgd2Na6dldTCkDri2G1uOmllWNPJvcNuOv1VyNt8acTp7frWn9larGuBjPEnvrJbOk0I8ufj4+wUytejxc7zPgfwkE+/lxrl9iOdHM4xxYieN7W58OKt1EY0c6w+a0dFLf2En4pP+dqK7XeT/wH/wBf7Vn4Y/5Hw+6ZVQ26hNvJj8PwGp+Gav0EVcBsboBzWR6KX4RzG2gfGPMcvaPlSi+hKSOp4hj885rQ33RLJLRMF/hOcDyI4VRudg3LkbwDEDGd5c+08T7avNezFiB1VctNrWSWinEfRWc8Qo82/QGp36HyY0dCe7UfH+lE3rOabAeSQUUwl2DOvGMnywfkarGxkHGN/wDlb9KkHA6FRsVBRVlNmynhG/8AykfMVftei0zesAg8Tk+4fnimL2jUpw0lR7JUy3EXcm77AgH5/OtxVLZmyUgXC6k8WPE/oPCrtUJXhxyVhjbBFFFFCU0UUUUkkUp2rb3MmVjZETvyd4+3GlNqKDNEJW4SSB1Gymx+A3A8ViZOi045K39ofmB3keXuqpe7HkiGXXA4DUHPs9ndpk+zfySBQSTgDUmsPtfaBnfPBR6o7h/XnXKbToqWkZcE4joL/ZbNJUzTOztYaq/YvmNPLHu05+/21K7gDJOBzJpdsu5wdw8CdPA/1/SmMiAggjIOhB594IrjZmWdfgU8jcLivkvA0knOv19cMUp21dXmz8tGn2q05KSesh09XewSycgTnA9lZ9vSrb8TFMCeWIz48RJ7c4rTp9mzPbjiGJp4j5Eag/lylFMxhs42WsY/XtzzOccNPD2V9hcZIHEDh3ccZHLy8Kxtt0lur47ttF1EfA3EmWI0/dXgzcdNcanvrW7J2cI1CLknUlmOWYnizNk5Pw4DlR56Ywizz0uXr6aq62UPzbpz9E3sI8g8O0QATp8T7PfTa26MvneaTc/l468df8aVSwtugKrEY4gE5zxOg+hTHY+2Xj7EoYryJByvnpqKPs1lPvf+4aeo527/AFuqc5kwl0Z9U1/Y3/fTf85oqx+04v8AiJ7xRXY7qk5jx+6ysc3X4JXNt98ndCgZ8T+lQftuXvHuFUKK6YRMHBc2Z5DxTBduS94Ps/Spk6QvzVT5ZH60popGFh4JCeQcU/i6QIfWBHxq9BfI/qsD4cD7jWSooTqZp0Rm1jxrmtpRWWt9qSJwbI7jr/UU2tNuq2j9k/D38qrPp3t61cjqmP6kzor4rZ1FfaArKKKKKSSKKKKSSKKKKSSKKKKSSz+25pJj1USsVB7RxgEjXGTyHzqtb9FXPrEL8fl+tamiseTZEU8plncXHloAOXPzVxtW5jcDBZZq+2IsYXBJJznOB8BRHww3v/I99XtrNlwPD5mobq36tVLcSeH5eJriNoU594m3Degy1+Q0HHiSrTJC5oxHMqvLGcHGvl9ZrN3GxI2ckwIW7zGpPvK1qoYsxu/IDTx5mvOzoet3tcYGnn40Gmpp8TGxtN3i4ztln6IrZQwEngs6mzmOMjdHj8sZ1GfAVPgIMLzGN48Tjz158OXy93cjKxU6MND8+ONf8Kf7AgV7fDgMN48auUVJJVymInCQD5cCjzTFjA92YVfo1tXJMTHjqv5jX3++tFWevOjGDvQtukHIB7/A07tJGKjeG63MePh4V2ezBPCzcTjTQ8CPssmq3bzvIzrqFNRRRWsqaxdFFFbS55FFFLekO347OBppToNFXm7Hgi+J+ABPAUxIAuU4BJsEyorBdFenkxn6jaCdS83bgYgKMNwjPjyBOvI64re1Fjw8XCk9haiio57hUGXZVHexA+dfLe7SQZR1cd6kH5VK4vZRwm11dtb54z2Tp3cjT2x2usmAey3cefkazVFCkha/tRop3R9i2lFZ/Z+2ivZfVe/mP1p5FOrDKkEeFZ8kbmHNasczZBkpKKKKGiooqKS6ReLKPMiqsu24hzLeQ/WpBjjoFB0jW6lX6KUHpEv4D7xX1ekS81I9xom4k5IfvEfNNqKr21+knqtr3cD7qsUIgjIowcCLhVo7MdYznUnh4Cqm2bdpGiReZJJ7gAMn8vbTSvmKoyUUT4nRWsHG5687nxRmylrg7kq1zb4hZF07BA91QbBttyFc8W7R9vD4UwYZGDQBjSp+7M3rZQNBYJbw4C3mbpN0i2T1i76jtqNR+Id3nXrosf8ANx/M3zpxUcNuEyFGMkn2njQhRNbVe8N4gg+qnvyYt2eeSkoooq+q6KKKKSSz37PH19fXyDs/y+vL6+VXgM8NfLWvpWrolPNYpicOCUXsaQxtJIyoiKWZidAB36a+Q46Y41zKwhbalwLydd21jJ+ywt+9j/eyA8c4z3adw1l6ZdIRtGR0Uk7OtnG+V43c2QFij71yQNNOedVIdWewt9VNyAdOzbg/cxDGAu6NJSBoWORxwAOI3VDW5vz5Dn9kz6WaYGKE4To538RyHWR2WHaqXSbZ1rex9S8sYkziNt5d5XOgAGcnJwN3n54qn0V2xevE1qd0ywuY3ujllVQBu4Bx1sh1xyAwW10pnte7YOlnabsUsi70kiKB1MWqs4wPXb1V9/dTfZ+z0gjWKMbqKNB8yTzJOpNV5q0v6QFirOztkCjbuy8ubqARoert4hU4+jUGd6Revk5yTfeN7AdFHgoAqrcbESG6tZoFEbGYRyKvZV0kBHaUaEggH2U3F/GZDEJE6wDJj3l3wO/dzmmuzNm77K7cEbK+LbpA9wJ+FVIy4vC15MLWFWTs/wCtfr68sjbP9n19fXGntTpYFdoraF7uZDh1QqqRnTsyTP2VbH7oy3eBxq70b2ybu3WYxtC286vGxBKMjlGGRx1HGtcVFzYHNYJgeG4iMl4+wn6/wrx9lI54+H5/WDTkrRip74oeApQWkH7ze81C5bmSfbmnZjHdUbWwNSEg5JG6SUU0ksPr4fX51XewP17PP68tSCQFQsqdFStbmvG4ancJl8BxT/ZG1N/sN6w4Hv8A61n69wylWDDiDmhyRh4sjQymN1+C2NFVLPaSSDQ4b8J4/wBat1lkFpsVstcHC4RRRUMt2i+swHt/KkBfROSBqpqKXttyLvJ9h/Ooz0gT8LfD9amIn8kIzxj+pNKKTHpEPwH3/wBKjbpE3JB76nuJOSiamLmntFIP+0L/AIV+Nfaf3d6j73HzVasZ0u23JPIdn2rlSw/zqUZIiQj1By337uQ+DbpRtxolEUGDcy6Rg6hBrmVx+EfE+2qGxdjrbR7oJZmJaSQ+s7HUsf05VVoKQzOxHQKrt7bDaCLAzOR2nV1n8z8Uuj2TGtzaQRruxW0ckoXjlsrGhPeQWc545NPNpbSSCF5nPYRcnvPIKPEkgDzqrIwS6jJ/3qNGDy3gVkVc95AkwP4ag2pELi6hg4xw4nmHItkrBGe/UM5Hcopq1pFQeWSnsF4fs9jtScVzzNze699GdmNGjSzf7RO2/Kfw/giB7kXA880i6Z9Pmtphb26LJLukvvcEypI54BHrnOmB5411/fLDE8shwiKWY+XLzPD21j+h3Qz7XZXVxcErNfb26/ONN7K48CwBPeoWqhcG9Jy2sJPRauUJclZhL1z9Zks0qgkhvxZyCc666V170fWF3JExF+JLSQEMyNIZS2cso6wZgONCRk41GMgjCbB6AXsgLwwpNDKrors4VSA2BJgneGqhhp3V1z0fdEDs+2MbMHkdt9yM7oOAAFzxwBx509RMGt6JzTRRYj0hkn8EEcEYVQscUYOg0Cgak/Mk196FIfsUTkEGXfmI/wDGdpR8GFRbXjiaGRJ2CxOpVyW3NGGD2sjHGs3s/pxGs4h3usgyES4VCqoxO6scn7ozoA4wM4BA4kFFJgubXKnVxbwBt7LouaM0sE7d5+vOqe1ukq2qq0hYl2CIiIXd2PBURRljoa0RVNOVis40bxxCf0YrNbM6VPciU20DTLFo5P3REmMmELJg9YoxkHABYDNM9n7bWaGOVFO7IisM6aMAcEY0PeKMZmjM5IXu7zla6Y7tfCtQi+Xx+vbXoXa9/vFOJ2HihupX/wASvTJmo3tgalEynmPeB869DWitkHAoDoHDgqUlhmqz2P1/T6402K18xRRKQhFhSNrc0CVxwZgPAnHwp00YPGoXtAfr86IJQdVCxGiVNOx4sx8yTUdMpLD6/wAPrX2is9kR9fXu/UUQPbwTG6rUVI0JHL6+vlUdTUUUUUU6SKKKKSS5l0cuJIts3kFw5eR87jvjLBTvKB3DcbOBp2T3VvaxnpWsmtrm12jGPVYRy40zjJXOOO8pdPIAVsIJg6qynKsAynvBGQfdQNmyh0eHksD2spDHUtmGjhbvH2t5qHaOzknjKPnBwQQcMpByrKw9VgdQapdD4R1LSZLdZIxDHUlU+6Qk8yQmc8yxPOmF9MUjdhxVWI9gJqt0Ywtja/8AgofeoJ+JqttYtbhK0fY4Pc2XPK4sOvO5+Synpev26u3tlOOucltcZClQoP8AabPsqd/SLDIG2dBmEBRAlyzqqhVwkj643cIGK66nHDNKPS/Zu8toUUsxDooXUkhgQABrnWrfQbYtxZRkzWUcoZs6NGZlGnJuyQMZA3gRk+zKbFvow5rSbLsZqmOnfhleG3yzIzXVrK2SONEjACIoVAOG6BgfCpJYgwwwyPrurObG6eQ3EvVCOdHHrK8ZBQngHAzgE8G4d5rTVkPY5h6Wq1GOa4XbolR6K2pbeaCNm5Fhv48t7OKp9NgkezblcAZjKoqjHbbCx7oHPe3ceXhTy4uAikkE9yqN5j4ADjXPOma3jFLmderto2wsMcjdbGW0EzvHoH/cAUkDfxnUsCxAucCTp+ZKL7AWH52rW9HelUN2i7j/AHm6N5Do2ca47xnuqTopsNbuaW7uH64RXLLaxhvuohH2RJuDAaXJbJbOOWMacxfossjCWCZ0dsFX3t8NkZDEntHOna3vnTDZUjWkRUm6N20spJtZdwMEWN8lZOw2kg4oePtq7FNHYvb2diFPTyssHeXFd5VAM4AGTk+J76yW0fR1CIsWR+yTBgySAyOo7WWBj6wKwYZGDprXONrdJb9Zo4YL+5laWPrUHVQL2CGIBZt0FsDOMDhXjb15cRyCCXaV9Pvx9Y0cMShgnHeLA4GMcgc8Ma1L36Egdeeh/B3qvuHhdMS6XrHh6xHljC9YE4AtnTBJI4HQkkaZ41NXLtm7Ilt+rjimKfa52MUmAW6uEBwzkqM5AG4o3QA5J47oZN0nussIZTeMpwwgs95VPc0gmCD3kjnUCAc26FGBIGa39FYQdINsRr1klhE6DUqkgEuBz3Q7AnngZrTdG+kcV7AJoiccGU+sjDirDv8AnUbcQnBTcSkcz769i7bv9+vzqKikHEaFMWtOoVgXzeB9n6GvQvv4fjVWlm3eklvZx79xIEH7o4s3gqjU/IcyKI2aTgUJ0ER1aE/F6O4/Ovkl8ijeYhQObaAe3gK5ym2tpbQ/2SMWVuf/AKiYZlcd8cfAefubQ1fs/Rtb5D3TSXsv452JH9mMHdUeGvnUzWOj+IoPuMb/AIR5rW2+2LWY4jnhkbHqpIjHzIU5qaS2U8CKUDo5a4wLaAY4YiRSPEEAEHxBzUOx749bcW7EloChUkkkxyrvJkniQVdfJQTqaJHtFztAhP2Y0cU0lsSOVVmjIq3mvpc99W27S/k1Adsw8HeSo0Vdz5e4fpX2p/qTP4lQ/TJOY80s6R7EW7tpYH4OuAfwsNVb2MAa5/6Ndrt1clnN2ZrZiu6fwhiMf2WyPIrXUq5f6SdnPZXcW04B2SQlwo0zyBP8y9nwKqedU6GfdSZ6Ke2tniupXRjUZjtH5bvWwuIQ6sp4MCD7Rik+wLxEiS3ZgkkKiNlY7p7IABUtjeU8QR8xoz2ffJNEksZ3kcAg+fI44EcCORBqZ4gcZAOOGRnHlWzX0Da1rela2favPdi7bfsd8jXMvfIjQgju8QvUkK5VsAsud0813hg48xpRRRVynp2wMwNWZtLaMu0Jt7L2AcgkXSoiGP7UrdXPD/q2AyXycdSyj11c6Y5cRjFT2PpbsHA6yRoWwMh43xnmAQDn3UrvZftW0BED91aJvuR/xXG6g4fuqSeWp8K8yIG9YBscMgHHlmuV2zNGJhdveCvWPZHZ0/uALn6m4BF7A6eOq1sHTmwcZF5B7ZFX4ORiqm2+m2zepdJbmKRXUqUjYSscjgBHnB7s41xrWSm2NA3rQxn+wv6V7t9mRR+pEi+Sgc893fWJv4RmAfJdZ+nynIuHmq/RksIFO6ydt2RW4qhclAfYfjVqwnJvosnUyXHd/wDbWp/u/KrtrEGcA0tuGWHaEOW3V61tScAb1uo56YJHvxThsksUsg0Idl12T1YZE2OPiCM+pQouNqbM/wDxAv8A7UnP9c1bmO9ti2P4tn/NTS7bVysV/suRyFQQrvE64G7xPv4jxqWS+C7T2U7MAHskGToCSHA950x40IsLmFw/wyPDGs4OANv/AGH0XQLDZUU9vaNInaiRWjIZlKndAOCjDQgYIyQacQQKihEVVVRhVUAAAcgBoBWW2D0hC7Pi6pGnkRSvVqQMFW3cMz4C40zxPHQ4r3b9Lrknt7OkXynhb57taXus782tJF1SdtGkiOF8jQeNyLrVVjOiahdqbVVB93vQtpw6xo8ye3OcirDbYvpdFiitVORvM/XSDkCqqAgPPUnyNZyy6HXdsWNttB132LuHRX3mPFjnQk95FXafZtQAXFtlmT+0Ozg8M3g7rkeIFl02lG3OldvaELI5MjerDGC8jeIRdQPE4GhrC7M6S7RlLxi4ieMEq1ysQHA4PVHQM38W7ujlvUys7BI87o7THLuxLO573c6sfOsurq2UzsBzdyH1KrbQ2/DS9FgxO5aW7fRRj0j3F3K9tY2jJOOLzsoWMaAsyjPDIwMnjwNNtgej2OKT7RdOby7Opkk1VTp/q0PDHIn2BeAzWwW6nbg10njI9u5w498YOldTqb5yWNLcgQCtugkFTC2Y8QD2IoooqstJFZKwJ/bl1j1fskO9/Nv9n4Fq1tZToi3XXe0LnOUaZYY+HC3UqSCOILMfcKs04zJ6kGXgtVRRRVhDRRRRSSRVbaOz0nieKRd5JFKsPA/mOIPIgVZopJLjnR67fZV69hct9y5zDIdF7R0bPINwPcw8zXRqrdPehi7Qt90YWZMmJz380b+FvgcGsZ0F6XtvfYrsFJ4yVUtoWxpuN/GOR/eHjx6HZ9Xcbty8/wDaXYpJNXCP7h9e7j481vKg2herDE8r+qilj7BnGvOp6y3pClLQR26nDXEqofBB2nPceAGP4q1JpBHGXngFxuz6U1VTHCP6iB3cfJVug0irbNLKcy3LmWTQ6g5Cr4ADkc+sabWNurFjjs50B9/ypeiAAAaAAADuAGAPdTSG6REGDrjUc84rgoqhtRLimsGtuc+Pqvo0U3u0IZFe5sMl6bZinOpH5UsdcEjuOKe4yPMUjkGCR3E/OltOCOMNLG2vdEopHPJDir2y4hgtjXOB7qjksJFlaWAxHrN3rYpk30cqMKysO0jY00yPDSqgcjTJ141LFdsowDp8vKo09dEyMRPZlx6ymqKJ0ri66W7fumuT9/YLIyHslLjGPDJVTjPLwqvPtOWR4SdmQgwgLG7zKdzB0xug8OI0NNCc1Ys7TfzrgCqUV3u3cbedhd3f/VbtTPoo2jG5x8v9Kyewr68s7mVRAskc5Mm4jkRxktjIdhp3EcT2ca6HVN0saJQ9xGix5AdkZn3M6BiCgLDJAO7rrnB1qyuyuOW8tPjVC4gHaVgCOBBGQfYeNbH6jWUoYHCzfn6LAqPZfZdc57yLvPG5FuXUVft+mtk+N25i1723f+rFZi/28+05mgt2KWif66UaNJ/CvcD8RknkDW6WZMSW0KjrJ33VAGAFHrE44DgPLPdWj2JshLaFY0HDVjzZjxJ+uGKlX7ek936IsXXt2c1wG1NlUmw5P23F8nC9rN69PC/HsVq3t1jVURQqqMADgBUtFFcMSSblcoXFxudVmuks3UXVlc8FjmAY9wJUn4b3u9o6VtnpFb2i5nlVM+qvF2zoAqDLNnwFc56d2XWWUmmSmHHs0P8A6Sa0nQbohBDFHeOxmuJI1ka4lO8U3k3juls7uASC2cnHHlXTUAbLTtufhJH1+q9J9mqguo8A/pJH1+qlu+kN1LLbRRRi2E7k4kG9N1SYaSQoMrFphQG3my/AYzWvrI9CmN3LcbQYHdkPU2wPKGNj2vN3yT/Lx41rgtGnsDhA0XUR3IuUg6ZbeNtBuxdq5mPV26cy7ab3kud4ny76t9G9iraWsUCnO4vab8THV29rE+zFZw9D75r1rtrqFXwUjXqTKIkPJd5lwe9uJyeGcV425d7RtWjaS8i6hjutMLQfdk6DeXreB78/1sR4QMIOaE4knEQtzRWRvLvaFtuSvNBc22QZmWBkaNOJdVjdt8Y8+OcYzWk2dtOKdBJDIsiHgynI8j3HwNS1FwmvnZWqKKKSdFFFFJJFYT0j+jwXi9fb4W6QeXWgcFJyMOOTew8iN3RTtcWm4TEAixXJOhPpA3j9mvDuTKd1XYbu8RoUfPquD38fA8dJcDrrhxkhYVC+bPh2HuCe8UdP/Rul8DLFux3IHrcFkwNFfx5BvfpwX9DoXitPvt7rQziUMckGNupwSTyWNRx/KtN9Vv4d2/Tj2BYtDsSKm2h73FlkcuFzlccuOXgpLhAGIByO+o6lupAzEjga+W67zqp4d/lrjjnXXgNMHJ4VyJjxylrOeXivRceBgc7vXpb1wMBtPZ86hpmdlrniQO7+ppfNHusR3GjVME8YG9OWgzUIZYnk4NddF6trcucDTxqcbLbJ1GOR768bP9ca4+uFNi3xq5QUkM0WJ+t7aqtVVEkb7N5JHNEVODV3ZP73s/Oo9pQ4Oc5J5H64VTqoHe6VN7aE5X5jmrNveIbX1T4MDkA+BxypJLGQxHEg4868q5HAkeVKeke1RDCQDmR+zGo9Yk6HdHeAePDOKLNUGtLWBtighgpGueTkrGxbXrJnuj3dXD4IpO839ps48Md9OLi8SMAu6oDwLMFz7zSG26MSOq9dcSqAFxDEerRMADcBGWIA0zkGrtr0TtYzkQqx17T5cnPeXzmsqpMDpLueTwAaNAOskfJeHbSnhqql880hJJ0aMh1XJHkEDpTbk4RzKeYiR5Md2d0EDPLNek2pM5G5asoOcmZ0jwRw7Kb7EeymaIAAAMADAA0AHcByr1VXewt+Fl/7j6WWaZYG/BHf+4k/LD9Vluld5dRWjuTDwCuoVm0fskhmbxH7vfWr2b0fuprFLZpYobYxBAYt6SV0IBB6xgqrkccKdDxFL9uWXXW80eMlkYADmcZXj44p76NNqdfsy3YklkXq2z3od0fDFbdDPenJaACHcB1ZfVdz7MSMlieLAEHhllw+qrWXovtkVVaW4kCqF3euZV9irqueYBA1qw3o2s8aCZT3i4nz8XI+Famijb+Tmuv3TOSw110MvbYb1hfSnd4QXJEiNw0DEdnzwPMca9bE6dxXKTW9/GLeeNSJoX9VxzKZ1PLs6nUEZFbeudel/YKmEXiIDJGNxz2gd1+yrdggkoxGM6drBBGlFjcJThf3HihvaWDE3wXjYMF3c2dzb27PHb6i1mlC7zIQQYTnJ3dfXGSOGc6Lz7onte42dtBUII3pBHNFrg9oKR5rnQ+XEHVp0d9LN8mI90XOmFUod8dwBixn2g8BwrVdHuhU91e/tHaCLG3ZZIB3qAELg5wAANCSSRrjhV5oLC7EBYqsSHWw6rp/2c99fKjz4mvtV0dfKKKKdJFFFFJJFYTasPVzSqCcGRnIzpmRjJ/eFbusl0wTdliblICgP8agsF9q5I79w+Ga9Q0ujNlconhkwvxySZEyQO+pdr7JP2d9xmEijeVlJDZXXAweJwRrkZIyDwrxbbYWNjGqvLKcERxLvv7QPUGvrMQNavL0YvLpT10os0I0jhw8vgXk9Ud+6vvGtPRxQxxiV+p06vVWq2oJJjGnVx9Emttu3EMavPGbiBgGW5gXJ3SMhpIh6unEjSrH7Tgnw8EiuD626dQfFTqp48RyrI3dztDY8gjPah4IrZeNxnPYfQhtT2dCO46Gpo+kOzL3BuIjaz/8VOzrz7aDnjHaXnxrZngjrIsLXWPX9CuTg2pW7Pk/fjxt5s1t1t9L9i1KsRqDivUs7NxOcUrTo/dqu/a3cV1HrgSgE95xKmcnlg6DNVLrbF1B/tFlIBkDeiYSDXXgM5PtFYcuy6uIEDMdRy9F0VJ7SbNqiAH2dyIz8NfJdC6G7HEzPJKu+q6De1BbicjngY499aeHozbq7N1Sne5EBlX+VTwrk+w/TDDBGyDKZbP3kbEg4AOiEjkONOtp+mUpAm5AwkdtxZ5VaOEHQ75BG+Rg5xgcDrgVXZSSnLCh1tVZxcHixyAB+iV9K9qR2skgKkMXIjgGrsc4CjGffr7dBS3YPR+RpftV3gy/7uMerEOXPjqe/GScknRtZbIAkaeVzcXD6tM2PYIwNEXwFMqzpqtrGmOHjqfoOQ8yvP8Ab3tPJWjcQZM0J5/n5xuUUUVlrikUUUUkl8qp6K5OqkvbbQBJi6DOBhhoFU8AB3eFXKSwXy2e0WnckRvAGcjU/dsI3wO4K6Oca/dmtjZTrufHzHmF1PsxUbuqLDxHy+xK6jRWCj9LKTsUsrO4umHHAVFA5HPaIHmBVgbb2pvxPNBb28LSxoy75kkIkcIMbp3VIzrn3Vq+7v45L0nfN4La0l6aQB9n3QPKJm9qDrB8VFOqRdOrjc2ddHviK/8AmERj/qocfxjtCk/4SmVhs2GIfcxRxA8kRV/6RVqobi4SFC0jKiIO0zHAGNONULbpCjzrDuSoXjMiM6bquqkBsAneBG8PWUcdKv5lV8gmtFFFMnRRRRSSRRRRSSRVHbOzI7iFo5VLro2FJVsqd5d1lIIOQMEVeopJLCdEuktpbiC2jSYNK4EkrwtGplZScMXxliV3QADy1OCa3lUts7KS6haGTO62MEEhlIOVdTyZSAR5d1IY+lEtn93tBG3R6t5GjNE40x1iqC0T66jBBIOKDLFi6TdVJj8ORWkvbJJkaOVFkRtGVhkH2GuZdKPQsrZezfB49TIdOHBJMEjlowPmOXQrLpLazDMVzC/DhImRnhkZyD4EV9uekVrH69zAn80sa/NqHG+SM9FTe1j9VxHor0Fvftoi+9tiusj6rhQw1DDKSZ5DJBPhrXZU6G2mheFZWAxvy5lY95O+SMnicAV4h6b2kjFYpTMyjJWGOWXThnMaEHlz51X2tt6ZVL5is7dRrPcgs5JGR1cKOOB/Ecnkumth8k0mWgVdsULDisCeaynS3pTBY3iW8amJU3HlZCznUMep6t+yARutkEEZ0HGrUnSzZt3E0ck0ZQjVZMp7t8DUd44Vzza8Yv5glqs93cF2aW4I3A+TpiEErEo/Ezd3Cn0PoMuTECZ4UkPFCGIH9tRx8hjxrXp6k07MBz7Vz+0NjxV0omuWuGhbYad31V+CCe00gYX1sNVVWBmjHIDB+8Udw18hTCz6T28h3RIEccY5AY3GmcFXx8Misbc+h7aMeSqRvjhuSAE+QbHxrO7X2XdWrBLiORNcgSDeUnHEE5Rj5ZrKq9n01U7G3onqP0VSbYDJReV3S/kBa/aMwT1iy7PG4YZU5HeNflXphjU6edcHhuyOSnPn8lIqc3T84l9qv/8AKs/9Cb/ieX3VH/pkX/8AL/l+67JcbZgjALzRqDwy6/rS89Lo30t45rk/93G27ocHLMAPaM1zSx6QyQnKRQA8iYEYjyZgSPfTj/KZf4wGQeUQq1DsSmabyFx8Ej7PBnwdLtdYeAaT5hbpbHaE5wRFZp35E0nHlg7gyPlTHZvQ2GJ+scyTy4ILysW0biAvqgeGK5kfSHtE6Bz7Il/+NWY9tbacdlbog81t/I8RFXQUzaKlH7bM+5CfsXaDhgY9jGng2/mbYj3ldF6OR9Xti5XgstssgHirommP7VP+lb4SAd93bj/3QfyrCdA7C8guZLzaRkjjSBgskrqBq69nAPdk4xy8qYXXTePaN1bW9pHLII7hJZJSN1Qke9k4OuMkanHLnWfPZ8hc3RdnRRvhp2RSG7gAO2y6PWO9KG01itYgys6yXMSsijJZVbrGUDmSFwPGtjUE9kjtGzKGaNt5M/usVK5HjgnXxrHjcGuDitV4xNIXJB6Q5P2li+tXJVwIYAf9QzHAbcYASSEH1ydM6YycavYUkr7Ree+U28hUw2sJ1QoSHYiVcpJISPVBzodMAYy2yv8ASHSGSXjFbklTy+6+7T3vlvfWi2ltb/SMMN3dQ9SpEsaw4T7xCCn2jeZioyeyA2GIHCtI2xAAZ2z18lUGl78VvM19rxvDvHvooaIvdFKNobZeJ3HVgoo9bJzndDcN3G7rjOapf9q36tZDDgM27jJ3tAN4jK456a64pw0lRLgFpKKzS9KJMtmJSM6AFs8Fyo7Grgk5HABTqeUo27Nv4MQzoMAtu5LYzv7ucYI5cjT4SliC0FFJbLpAzuVaEriMNnPE4GgB1IJO6CQNRUR6StgYjDZUnQvroxwuU1C4CseROmaWEpYgn9FUNmX7yFw6BCuMYJIOWkTmo/BnyYVfqKlqlV10Us5DvSWsDHvMafpUJ6LWEIMhtraMKMlzGgCjvJIwKZ7QkdYpGiUPIEYohOAzAZC58TpWCPo+u7/t7TuWA4rbwYCp3akFcjyY+NTbnqVA9QX3aPpLDN9n2Vb/AGiT8SpuxLyyAMb3md0eJqGw9GE904n2rcNK3EQo2i+G8NFHggHnTnZ3oyitwRBc3cQOpCSIMkcz93r7atnofLy2heDuyyH+7rU8TR8KjYnVO9m7Lit4xHDGsaD91Rj2nmT4nWrdZduiVzy2ndDzVD+leR0UvBw2pP7YkP8Ae+vCh2HNTueS1VQXllHMhSVFkRuKsAQfYaz69HL0cNpOf5okP5/WT4AH7E2iBpfoT/FAPyP60rDmlfqWW6TehpTmSyYI3HqnJwefZfUjXk2R4jjSrZHTy82c4t76J3jGgV/XUDgUc9mRccsnHIgaVvTsranK9gPnB5/0+NU9q9F7+4jMc09rKp5NANDyIO7kHy+NGDr5ON0Ittm0J9sXbNteR78JSQc1wN5T3Mp4Gpr+9EbRooHWStgcsLxZtO4Vy/8AyWX9q3W2syFl4AOyt34BOA3k2nfVro70zZb7/SQMUoUgFlK7p0Gq4wF1OCMjXnriOAag3T4zoQurhj3ke2vleY5AwDKQwPAg5B8iK9UFGXO/TRsqeW2iaIM0cbMZUXU4IG65A4hcH3149DdzbpZOd9ElMh60MyqQABucSOzjJz3lq6PWc2t6PbG4LM8Cq7as6dgk9+mnwqRIczAVCxDsQV+XpVZqMtdW4/8A2ofkxpHt/wBJVlHbTGG5jklCMI0XJJYjC8uGcE+ApJdegu2JJS4mXwIR/kFqAegtMAG9lK93VDH/APTA91QbBCMySpGSTkk3o92rZ21hcmd4pJpiQIHDNvhB2VICn1mJ+BrAOhml3YY8b7Hq4ULORkkhddTjvPLXxrs1l6EbNdZJJ5fDKoP/AErn41sNjdGLa0H+bwpGebAZY+bHJ+NWt41pJGd0HA4gAri/+Tva34X/APM/rXyu+0VDflS3QXtOX1zqReJoooCKhuHsrxyoopBOvp4e0/KvR5+z8qKKZJRN9e4V5oop0yKKKKdJFFFFJJFFFFJJFFFFJJFFFFJJFcr9N3Gy/mf5x0UUSL4whyfCtF6LP9i/tf3RWyooppPiKdnwhFFFFQU0UUUUkkUUUUkkUUUUkl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3936363" y="3279874"/>
            <a:ext cx="1280800" cy="3077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indent="0" algn="l" defTabSz="436381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09119" indent="-272738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90951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27332" indent="-218190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63712" indent="-218190" algn="l" defTabSz="436381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Motivation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7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photovoltaikbuero.de/Portals/0/images/%5BProvider%5D/%5BFolderFilePath%5D/WLW/LeiserieseltderSchnee_102CD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303" y="17759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Was kann man damit sonst noch anfangen?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2447145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Schnee abtauen…</a:t>
            </a:r>
            <a:r>
              <a:rPr lang="de-DE" sz="1800">
                <a:latin typeface="Snap ITC"/>
                <a:sym typeface="Wingdings"/>
              </a:rPr>
              <a:t> </a:t>
            </a:r>
            <a:r>
              <a:rPr lang="de-DE" sz="1800" smtClean="0">
                <a:latin typeface="Snap ITC"/>
                <a:sym typeface="Wingdings"/>
              </a:rPr>
              <a:t></a:t>
            </a:r>
            <a:endParaRPr lang="de-DE" sz="180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84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55575" y="1021556"/>
            <a:ext cx="8902700" cy="12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7" name="AutoShape 4" descr="data:image/jpeg;base64,/9j/4AAQSkZJRgABAQAAAQABAAD/2wCEAAkGBhQSERQUExQWFBQWFxwaFhUYGBkYGxgeGhcZFxoYGRgXGyYgGB0jHxwaHy8gIycpLCwtFx8xNTAqNSYrLSkBCQoKDgwOGg8PGjAlHyQsKSosLiwsLjIsKi0tLC0sLywtLCwsLCosNSwsLiwpLCwsLCwsLC4sLCwqLCwsLCwsLP/AABEIAOEA4QMBIgACEQEDEQH/xAAbAAACAwEBAQAAAAAAAAAAAAAABQMEBgcCAf/EAE0QAAIBAwEEBgcFBQMJBwUAAAECAwAEESEFEjFBBhMiUWFxBzKBkaGx8BQjUsHRFUJicuGCwvEXJCUzNENTkrIWY3OToqPSRFR0g7P/xAAcAQABBQEBAQAAAAAAAAAAAAADAAECBAUGBwj/xAA9EQABAwIDBAcHAwIFBQAAAAABAAIDBBESITEFE0FRImFxgZGh0QYUMrHB4fAVI1JCclOi0uLxFiQzYpL/2gAMAwEAAhEDEQA/AO40UUUkkUUUUkkUUUUkkUUUUkkUUUUkkUUUUkkUUUUkkUUUUkkUUV8JpJL7SOfpCYZCkyacnXOoPDQ/HWneaW7d2UJo9Mb66qfy9tU6xs27xQHpDhz6vRHgLMVpBkfJWbTaUUo7Dg+HP3GsLMWilYKSCrEDBI4HQePHv5+FQKh3sDIbgBzGo/p54OlNI7UKe2rTSkZ3FG+RrpnGh15sQM5xmuRqq6StDW4OmCfhvn3arYZEykuSbg8Fc2b0ml0DJ1o/EoIPyx3/AAPOqm1JJZZt9UcBcbuQcjGvDzz7xwq7Fc7x3SGRgMlHBVgOGcHQjllcjlmpKzKnadUBuJb5G+evqhsdGHY2NCUbTvWlk3mBXTCqdMD209bpKAqhBvNujJOgB0HmdaTbW26kTLFuPPM4ysES77kajeI0CLnTeYgZqKznDPuNFLby4J6qYDJHMxspZXA5gN58sW4KmubG+ojaelqbfL/hM50L7Mdw0C0+wbp5N9nOdRjkBx0AptSawvVijIIJOToK9W+1nlk3UQBR6zE5wPLTXj310WztpwmGONz8TzwzJuSqMsTnPc4CwTeivlFdAqa+0UVHPMEVmPBQSfYM0kkv21txYBgdpzwHd4mkzW93MN5m3F46tuADyGo9teuj8PXzvK+uNR5nh7gPlUfSba2+/VqewvreJ/QVba2xwjXiUAm4uUve5eM9mfe/lZ8e8gCm2xOkblwkrZDaBsAEHlkjlWcoqw6MOFihhxBW+2nthIB2jljwUcT+g8aRre3Vyex2E7xoP+bifZSm1ZWcvMxKjU82Y8lH6+FWrzpHI3ZT7pBwC8cef6UERYcgM+ZRC++qZDoyRrJcEHw0+JNemtLmAb0cnXJ+E6nHln5H2VlmYk5Op7zrVrZ+0nhbKnTmvI+z86mY3W1v3KOILZbJ2us6kgYYesvd4jvFX6zQnVLyN00WZASP5uHtyBWlqm9tjkjtN0UUUUNSRRRRSSRUc9urgqwyD9ad1SUUxAIsU4NswsptXo46ZaJmZeJXJyPLB14edIeucH1myPE6fHvyP8K2u0+kEcOnrv8AhH5nlWOvr0zPvEAE8lH1k68deXKuK2pFTRP/AGXZ8QNB38OzNb9E+V7f3Blz/Pmr+xodDIdSTgfmfPX51zLp5tJmEnWXcloRbxXEEKhgbl5RvNvMh/c0jGeG5nvrrNmPu0/lHx1PxNU7vZls6CO7tVuIlJaNtzfaME7xQqvbIydNwHTQjTJHsGrhZUSNkIBNgCeq9xfryPcqVbiebhZz0cbYnuNjPNcFne2kYxSNqzoiqzLk6tkFo/d3VsZ5d0H69teXkVo0hhi6m3QqcFQm9ukMqrHxUZAJ3gCcYwck0vv5snH6fl7PdQvaGaGonY2MgloNyPId2finoo3HXRcl6QbeG/fvNNcwTOxNt1WiymKV4gJGGoVAgwucDeZtSQK3nQfas93sNp7nekktZGeCU+u4iAbieJPbizzz31PDa24Z1urdbm3kfrMFA7QyboDsoOpRwqkhdd7OhB0fbQ2zG8Sw26GOIY/cMWinIVY2AKjIGcgd2Na6dldTCkDri2G1uOmllWNPJvcNuOv1VyNt8acTp7frWn9larGuBjPEnvrJbOk0I8ufj4+wUytejxc7zPgfwkE+/lxrl9iOdHM4xxYieN7W58OKt1EY0c6w+a0dFLf2En4pP+dqK7XeT/wH/wBf7Vn4Y/5Hw+6ZVQ26hNvJj8PwGp+Gav0EVcBsboBzWR6KX4RzG2gfGPMcvaPlSi+hKSOp4hj885rQ33RLJLRMF/hOcDyI4VRudg3LkbwDEDGd5c+08T7avNezFiB1VctNrWSWinEfRWc8Qo82/QGp36HyY0dCe7UfH+lE3rOabAeSQUUwl2DOvGMnywfkarGxkHGN/wDlb9KkHA6FRsVBRVlNmynhG/8AykfMVftei0zesAg8Tk+4fnimL2jUpw0lR7JUy3EXcm77AgH5/OtxVLZmyUgXC6k8WPE/oPCrtUJXhxyVhjbBFFFFCU0UUUUkkUp2rb3MmVjZETvyd4+3GlNqKDNEJW4SSB1Gymx+A3A8ViZOi045K39ofmB3keXuqpe7HkiGXXA4DUHPs9ndpk+zfySBQSTgDUmsPtfaBnfPBR6o7h/XnXKbToqWkZcE4joL/ZbNJUzTOztYaq/YvmNPLHu05+/21K7gDJOBzJpdsu5wdw8CdPA/1/SmMiAggjIOhB594IrjZmWdfgU8jcLivkvA0knOv19cMUp21dXmz8tGn2q05KSesh09XewSycgTnA9lZ9vSrb8TFMCeWIz48RJ7c4rTp9mzPbjiGJp4j5Eag/lylFMxhs42WsY/XtzzOccNPD2V9hcZIHEDh3ccZHLy8Kxtt0lur47ttF1EfA3EmWI0/dXgzcdNcanvrW7J2cI1CLknUlmOWYnizNk5Pw4DlR56Ywizz0uXr6aq62UPzbpz9E3sI8g8O0QATp8T7PfTa26MvneaTc/l468df8aVSwtugKrEY4gE5zxOg+hTHY+2Xj7EoYryJByvnpqKPs1lPvf+4aeo527/AFuqc5kwl0Z9U1/Y3/fTf85oqx+04v8AiJ7xRXY7qk5jx+6ysc3X4JXNt98ndCgZ8T+lQftuXvHuFUKK6YRMHBc2Z5DxTBduS94Ps/Spk6QvzVT5ZH60popGFh4JCeQcU/i6QIfWBHxq9BfI/qsD4cD7jWSooTqZp0Rm1jxrmtpRWWt9qSJwbI7jr/UU2tNuq2j9k/D38qrPp3t61cjqmP6kzor4rZ1FfaArKKKKKSSKKKKSSKKKKSSKKKKSSz+25pJj1USsVB7RxgEjXGTyHzqtb9FXPrEL8fl+tamiseTZEU8plncXHloAOXPzVxtW5jcDBZZq+2IsYXBJJznOB8BRHww3v/I99XtrNlwPD5mobq36tVLcSeH5eJriNoU594m3Degy1+Q0HHiSrTJC5oxHMqvLGcHGvl9ZrN3GxI2ckwIW7zGpPvK1qoYsxu/IDTx5mvOzoet3tcYGnn40Gmpp8TGxtN3i4ztln6IrZQwEngs6mzmOMjdHj8sZ1GfAVPgIMLzGN48Tjz158OXy93cjKxU6MND8+ONf8Kf7AgV7fDgMN48auUVJJVymInCQD5cCjzTFjA92YVfo1tXJMTHjqv5jX3++tFWevOjGDvQtukHIB7/A07tJGKjeG63MePh4V2ezBPCzcTjTQ8CPssmq3bzvIzrqFNRRRWsqaxdFFFbS55FFFLekO347OBppToNFXm7Hgi+J+ABPAUxIAuU4BJsEyorBdFenkxn6jaCdS83bgYgKMNwjPjyBOvI64re1Fjw8XCk9haiio57hUGXZVHexA+dfLe7SQZR1cd6kH5VK4vZRwm11dtb54z2Tp3cjT2x2usmAey3cefkazVFCkha/tRop3R9i2lFZ/Z+2ivZfVe/mP1p5FOrDKkEeFZ8kbmHNasczZBkpKKKKGiooqKS6ReLKPMiqsu24hzLeQ/WpBjjoFB0jW6lX6KUHpEv4D7xX1ekS81I9xom4k5IfvEfNNqKr21+knqtr3cD7qsUIgjIowcCLhVo7MdYznUnh4Cqm2bdpGiReZJJ7gAMn8vbTSvmKoyUUT4nRWsHG5687nxRmylrg7kq1zb4hZF07BA91QbBttyFc8W7R9vD4UwYZGDQBjSp+7M3rZQNBYJbw4C3mbpN0i2T1i76jtqNR+Id3nXrosf8ANx/M3zpxUcNuEyFGMkn2njQhRNbVe8N4gg+qnvyYt2eeSkoooq+q6KKKKSSz37PH19fXyDs/y+vL6+VXgM8NfLWvpWrolPNYpicOCUXsaQxtJIyoiKWZidAB36a+Q46Y41zKwhbalwLydd21jJ+ywt+9j/eyA8c4z3adw1l6ZdIRtGR0Uk7OtnG+V43c2QFij71yQNNOedVIdWewt9VNyAdOzbg/cxDGAu6NJSBoWORxwAOI3VDW5vz5Dn9kz6WaYGKE4To538RyHWR2WHaqXSbZ1rex9S8sYkziNt5d5XOgAGcnJwN3n54qn0V2xevE1qd0ywuY3ujllVQBu4Bx1sh1xyAwW10pnte7YOlnabsUsi70kiKB1MWqs4wPXb1V9/dTfZ+z0gjWKMbqKNB8yTzJOpNV5q0v6QFirOztkCjbuy8ubqARoert4hU4+jUGd6Revk5yTfeN7AdFHgoAqrcbESG6tZoFEbGYRyKvZV0kBHaUaEggH2U3F/GZDEJE6wDJj3l3wO/dzmmuzNm77K7cEbK+LbpA9wJ+FVIy4vC15MLWFWTs/wCtfr68sjbP9n19fXGntTpYFdoraF7uZDh1QqqRnTsyTP2VbH7oy3eBxq70b2ybu3WYxtC286vGxBKMjlGGRx1HGtcVFzYHNYJgeG4iMl4+wn6/wrx9lI54+H5/WDTkrRip74oeApQWkH7ze81C5bmSfbmnZjHdUbWwNSEg5JG6SUU0ksPr4fX51XewP17PP68tSCQFQsqdFStbmvG4ancJl8BxT/ZG1N/sN6w4Hv8A61n69wylWDDiDmhyRh4sjQymN1+C2NFVLPaSSDQ4b8J4/wBat1lkFpsVstcHC4RRRUMt2i+swHt/KkBfROSBqpqKXttyLvJ9h/Ooz0gT8LfD9amIn8kIzxj+pNKKTHpEPwH3/wBKjbpE3JB76nuJOSiamLmntFIP+0L/AIV+Nfaf3d6j73HzVasZ0u23JPIdn2rlSw/zqUZIiQj1By337uQ+DbpRtxolEUGDcy6Rg6hBrmVx+EfE+2qGxdjrbR7oJZmJaSQ+s7HUsf05VVoKQzOxHQKrt7bDaCLAzOR2nV1n8z8Uuj2TGtzaQRruxW0ckoXjlsrGhPeQWc545NPNpbSSCF5nPYRcnvPIKPEkgDzqrIwS6jJ/3qNGDy3gVkVc95AkwP4ag2pELi6hg4xw4nmHItkrBGe/UM5Hcopq1pFQeWSnsF4fs9jtScVzzNze699GdmNGjSzf7RO2/Kfw/giB7kXA880i6Z9Pmtphb26LJLukvvcEypI54BHrnOmB5411/fLDE8shwiKWY+XLzPD21j+h3Qz7XZXVxcErNfb26/ONN7K48CwBPeoWqhcG9Jy2sJPRauUJclZhL1z9Zks0qgkhvxZyCc666V170fWF3JExF+JLSQEMyNIZS2cso6wZgONCRk41GMgjCbB6AXsgLwwpNDKrors4VSA2BJgneGqhhp3V1z0fdEDs+2MbMHkdt9yM7oOAAFzxwBx509RMGt6JzTRRYj0hkn8EEcEYVQscUYOg0Cgak/Mk196FIfsUTkEGXfmI/wDGdpR8GFRbXjiaGRJ2CxOpVyW3NGGD2sjHGs3s/pxGs4h3usgyES4VCqoxO6scn7ozoA4wM4BA4kFFJgubXKnVxbwBt7LouaM0sE7d5+vOqe1ukq2qq0hYl2CIiIXd2PBURRljoa0RVNOVis40bxxCf0YrNbM6VPciU20DTLFo5P3REmMmELJg9YoxkHABYDNM9n7bWaGOVFO7IisM6aMAcEY0PeKMZmjM5IXu7zla6Y7tfCtQi+Xx+vbXoXa9/vFOJ2HihupX/wASvTJmo3tgalEynmPeB869DWitkHAoDoHDgqUlhmqz2P1/T6402K18xRRKQhFhSNrc0CVxwZgPAnHwp00YPGoXtAfr86IJQdVCxGiVNOx4sx8yTUdMpLD6/wAPrX2is9kR9fXu/UUQPbwTG6rUVI0JHL6+vlUdTUUUUUU6SKKKKSS5l0cuJIts3kFw5eR87jvjLBTvKB3DcbOBp2T3VvaxnpWsmtrm12jGPVYRy40zjJXOOO8pdPIAVsIJg6qynKsAynvBGQfdQNmyh0eHksD2spDHUtmGjhbvH2t5qHaOzknjKPnBwQQcMpByrKw9VgdQapdD4R1LSZLdZIxDHUlU+6Qk8yQmc8yxPOmF9MUjdhxVWI9gJqt0Ywtja/8AgofeoJ+JqttYtbhK0fY4Pc2XPK4sOvO5+Synpev26u3tlOOucltcZClQoP8AabPsqd/SLDIG2dBmEBRAlyzqqhVwkj643cIGK66nHDNKPS/Zu8toUUsxDooXUkhgQABrnWrfQbYtxZRkzWUcoZs6NGZlGnJuyQMZA3gRk+zKbFvow5rSbLsZqmOnfhleG3yzIzXVrK2SONEjACIoVAOG6BgfCpJYgwwwyPrurObG6eQ3EvVCOdHHrK8ZBQngHAzgE8G4d5rTVkPY5h6Wq1GOa4XbolR6K2pbeaCNm5Fhv48t7OKp9NgkezblcAZjKoqjHbbCx7oHPe3ceXhTy4uAikkE9yqN5j4ADjXPOma3jFLmderto2wsMcjdbGW0EzvHoH/cAUkDfxnUsCxAucCTp+ZKL7AWH52rW9HelUN2i7j/AHm6N5Do2ca47xnuqTopsNbuaW7uH64RXLLaxhvuohH2RJuDAaXJbJbOOWMacxfossjCWCZ0dsFX3t8NkZDEntHOna3vnTDZUjWkRUm6N20spJtZdwMEWN8lZOw2kg4oePtq7FNHYvb2diFPTyssHeXFd5VAM4AGTk+J76yW0fR1CIsWR+yTBgySAyOo7WWBj6wKwYZGDprXONrdJb9Zo4YL+5laWPrUHVQL2CGIBZt0FsDOMDhXjb15cRyCCXaV9Pvx9Y0cMShgnHeLA4GMcgc8Ma1L36Egdeeh/B3qvuHhdMS6XrHh6xHljC9YE4AtnTBJI4HQkkaZ41NXLtm7Ilt+rjimKfa52MUmAW6uEBwzkqM5AG4o3QA5J47oZN0nussIZTeMpwwgs95VPc0gmCD3kjnUCAc26FGBIGa39FYQdINsRr1klhE6DUqkgEuBz3Q7AnngZrTdG+kcV7AJoiccGU+sjDirDv8AnUbcQnBTcSkcz769i7bv9+vzqKikHEaFMWtOoVgXzeB9n6GvQvv4fjVWlm3eklvZx79xIEH7o4s3gqjU/IcyKI2aTgUJ0ER1aE/F6O4/Ovkl8ijeYhQObaAe3gK5ym2tpbQ/2SMWVuf/AKiYZlcd8cfAefubQ1fs/Rtb5D3TSXsv452JH9mMHdUeGvnUzWOj+IoPuMb/AIR5rW2+2LWY4jnhkbHqpIjHzIU5qaS2U8CKUDo5a4wLaAY4YiRSPEEAEHxBzUOx749bcW7EloChUkkkxyrvJkniQVdfJQTqaJHtFztAhP2Y0cU0lsSOVVmjIq3mvpc99W27S/k1Adsw8HeSo0Vdz5e4fpX2p/qTP4lQ/TJOY80s6R7EW7tpYH4OuAfwsNVb2MAa5/6Ndrt1clnN2ZrZiu6fwhiMf2WyPIrXUq5f6SdnPZXcW04B2SQlwo0zyBP8y9nwKqedU6GfdSZ6Ke2tniupXRjUZjtH5bvWwuIQ6sp4MCD7Rik+wLxEiS3ZgkkKiNlY7p7IABUtjeU8QR8xoz2ffJNEksZ3kcAg+fI44EcCORBqZ4gcZAOOGRnHlWzX0Da1rela2favPdi7bfsd8jXMvfIjQgju8QvUkK5VsAsud0813hg48xpRRRVynp2wMwNWZtLaMu0Jt7L2AcgkXSoiGP7UrdXPD/q2AyXycdSyj11c6Y5cRjFT2PpbsHA6yRoWwMh43xnmAQDn3UrvZftW0BED91aJvuR/xXG6g4fuqSeWp8K8yIG9YBscMgHHlmuV2zNGJhdveCvWPZHZ0/uALn6m4BF7A6eOq1sHTmwcZF5B7ZFX4ORiqm2+m2zepdJbmKRXUqUjYSscjgBHnB7s41xrWSm2NA3rQxn+wv6V7t9mRR+pEi+Sgc893fWJv4RmAfJdZ+nynIuHmq/RksIFO6ydt2RW4qhclAfYfjVqwnJvosnUyXHd/wDbWp/u/KrtrEGcA0tuGWHaEOW3V61tScAb1uo56YJHvxThsksUsg0Idl12T1YZE2OPiCM+pQouNqbM/wDxAv8A7UnP9c1bmO9ti2P4tn/NTS7bVysV/suRyFQQrvE64G7xPv4jxqWS+C7T2U7MAHskGToCSHA950x40IsLmFw/wyPDGs4OANv/AGH0XQLDZUU9vaNInaiRWjIZlKndAOCjDQgYIyQacQQKihEVVVRhVUAAAcgBoBWW2D0hC7Pi6pGnkRSvVqQMFW3cMz4C40zxPHQ4r3b9Lrknt7OkXynhb57taXus782tJF1SdtGkiOF8jQeNyLrVVjOiahdqbVVB93vQtpw6xo8ye3OcirDbYvpdFiitVORvM/XSDkCqqAgPPUnyNZyy6HXdsWNttB132LuHRX3mPFjnQk95FXafZtQAXFtlmT+0Ozg8M3g7rkeIFl02lG3OldvaELI5MjerDGC8jeIRdQPE4GhrC7M6S7RlLxi4ieMEq1ysQHA4PVHQM38W7ujlvUys7BI87o7THLuxLO573c6sfOsurq2UzsBzdyH1KrbQ2/DS9FgxO5aW7fRRj0j3F3K9tY2jJOOLzsoWMaAsyjPDIwMnjwNNtgej2OKT7RdOby7Opkk1VTp/q0PDHIn2BeAzWwW6nbg10njI9u5w498YOldTqb5yWNLcgQCtugkFTC2Y8QD2IoooqstJFZKwJ/bl1j1fskO9/Nv9n4Fq1tZToi3XXe0LnOUaZYY+HC3UqSCOILMfcKs04zJ6kGXgtVRRRVhDRRRRSSRVbaOz0nieKRd5JFKsPA/mOIPIgVZopJLjnR67fZV69hct9y5zDIdF7R0bPINwPcw8zXRqrdPehi7Qt90YWZMmJz380b+FvgcGsZ0F6XtvfYrsFJ4yVUtoWxpuN/GOR/eHjx6HZ9Xcbty8/wDaXYpJNXCP7h9e7j481vKg2herDE8r+qilj7BnGvOp6y3pClLQR26nDXEqofBB2nPceAGP4q1JpBHGXngFxuz6U1VTHCP6iB3cfJVug0irbNLKcy3LmWTQ6g5Cr4ADkc+sabWNurFjjs50B9/ypeiAAAaAAADuAGAPdTSG6REGDrjUc84rgoqhtRLimsGtuc+Pqvo0U3u0IZFe5sMl6bZinOpH5UsdcEjuOKe4yPMUjkGCR3E/OltOCOMNLG2vdEopHPJDir2y4hgtjXOB7qjksJFlaWAxHrN3rYpk30cqMKysO0jY00yPDSqgcjTJ141LFdsowDp8vKo09dEyMRPZlx6ymqKJ0ri66W7fumuT9/YLIyHslLjGPDJVTjPLwqvPtOWR4SdmQgwgLG7zKdzB0xug8OI0NNCc1Ys7TfzrgCqUV3u3cbedhd3f/VbtTPoo2jG5x8v9Kyewr68s7mVRAskc5Mm4jkRxktjIdhp3EcT2ca6HVN0saJQ9xGix5AdkZn3M6BiCgLDJAO7rrnB1qyuyuOW8tPjVC4gHaVgCOBBGQfYeNbH6jWUoYHCzfn6LAqPZfZdc57yLvPG5FuXUVft+mtk+N25i1723f+rFZi/28+05mgt2KWif66UaNJ/CvcD8RknkDW6WZMSW0KjrJ33VAGAFHrE44DgPLPdWj2JshLaFY0HDVjzZjxJ+uGKlX7ek936IsXXt2c1wG1NlUmw5P23F8nC9rN69PC/HsVq3t1jVURQqqMADgBUtFFcMSSblcoXFxudVmuks3UXVlc8FjmAY9wJUn4b3u9o6VtnpFb2i5nlVM+qvF2zoAqDLNnwFc56d2XWWUmmSmHHs0P8A6Sa0nQbohBDFHeOxmuJI1ka4lO8U3k3juls7uASC2cnHHlXTUAbLTtufhJH1+q9J9mqguo8A/pJH1+qlu+kN1LLbRRRi2E7k4kG9N1SYaSQoMrFphQG3my/AYzWvrI9CmN3LcbQYHdkPU2wPKGNj2vN3yT/Lx41rgtGnsDhA0XUR3IuUg6ZbeNtBuxdq5mPV26cy7ab3kud4ny76t9G9iraWsUCnO4vab8THV29rE+zFZw9D75r1rtrqFXwUjXqTKIkPJd5lwe9uJyeGcV425d7RtWjaS8i6hjutMLQfdk6DeXreB78/1sR4QMIOaE4knEQtzRWRvLvaFtuSvNBc22QZmWBkaNOJdVjdt8Y8+OcYzWk2dtOKdBJDIsiHgynI8j3HwNS1FwmvnZWqKKKSdFFFFJJFYT0j+jwXi9fb4W6QeXWgcFJyMOOTew8iN3RTtcWm4TEAixXJOhPpA3j9mvDuTKd1XYbu8RoUfPquD38fA8dJcDrrhxkhYVC+bPh2HuCe8UdP/Rul8DLFux3IHrcFkwNFfx5BvfpwX9DoXitPvt7rQziUMckGNupwSTyWNRx/KtN9Vv4d2/Tj2BYtDsSKm2h73FlkcuFzlccuOXgpLhAGIByO+o6lupAzEjga+W67zqp4d/lrjjnXXgNMHJ4VyJjxylrOeXivRceBgc7vXpb1wMBtPZ86hpmdlrniQO7+ppfNHusR3GjVME8YG9OWgzUIZYnk4NddF6trcucDTxqcbLbJ1GOR768bP9ca4+uFNi3xq5QUkM0WJ+t7aqtVVEkb7N5JHNEVODV3ZP73s/Oo9pQ4Oc5J5H64VTqoHe6VN7aE5X5jmrNveIbX1T4MDkA+BxypJLGQxHEg4868q5HAkeVKeke1RDCQDmR+zGo9Yk6HdHeAePDOKLNUGtLWBtighgpGueTkrGxbXrJnuj3dXD4IpO839ps48Md9OLi8SMAu6oDwLMFz7zSG26MSOq9dcSqAFxDEerRMADcBGWIA0zkGrtr0TtYzkQqx17T5cnPeXzmsqpMDpLueTwAaNAOskfJeHbSnhqql880hJJ0aMh1XJHkEDpTbk4RzKeYiR5Md2d0EDPLNek2pM5G5asoOcmZ0jwRw7Kb7EeymaIAAAMADAA0AHcByr1VXewt+Fl/7j6WWaZYG/BHf+4k/LD9Vluld5dRWjuTDwCuoVm0fskhmbxH7vfWr2b0fuprFLZpYobYxBAYt6SV0IBB6xgqrkccKdDxFL9uWXXW80eMlkYADmcZXj44p76NNqdfsy3YklkXq2z3od0fDFbdDPenJaACHcB1ZfVdz7MSMlieLAEHhllw+qrWXovtkVVaW4kCqF3euZV9irqueYBA1qw3o2s8aCZT3i4nz8XI+Famijb+Tmuv3TOSw110MvbYb1hfSnd4QXJEiNw0DEdnzwPMca9bE6dxXKTW9/GLeeNSJoX9VxzKZ1PLs6nUEZFbeudel/YKmEXiIDJGNxz2gd1+yrdggkoxGM6drBBGlFjcJThf3HihvaWDE3wXjYMF3c2dzb27PHb6i1mlC7zIQQYTnJ3dfXGSOGc6Lz7onte42dtBUII3pBHNFrg9oKR5rnQ+XEHVp0d9LN8mI90XOmFUod8dwBixn2g8BwrVdHuhU91e/tHaCLG3ZZIB3qAELg5wAANCSSRrjhV5oLC7EBYqsSHWw6rp/2c99fKjz4mvtV0dfKKKKdJFFFFJJFYTasPVzSqCcGRnIzpmRjJ/eFbusl0wTdliblICgP8agsF9q5I79w+Ga9Q0ujNlconhkwvxySZEyQO+pdr7JP2d9xmEijeVlJDZXXAweJwRrkZIyDwrxbbYWNjGqvLKcERxLvv7QPUGvrMQNavL0YvLpT10os0I0jhw8vgXk9Ud+6vvGtPRxQxxiV+p06vVWq2oJJjGnVx9Emttu3EMavPGbiBgGW5gXJ3SMhpIh6unEjSrH7Tgnw8EiuD626dQfFTqp48RyrI3dztDY8gjPah4IrZeNxnPYfQhtT2dCO46Gpo+kOzL3BuIjaz/8VOzrz7aDnjHaXnxrZngjrIsLXWPX9CuTg2pW7Pk/fjxt5s1t1t9L9i1KsRqDivUs7NxOcUrTo/dqu/a3cV1HrgSgE95xKmcnlg6DNVLrbF1B/tFlIBkDeiYSDXXgM5PtFYcuy6uIEDMdRy9F0VJ7SbNqiAH2dyIz8NfJdC6G7HEzPJKu+q6De1BbicjngY499aeHozbq7N1Sne5EBlX+VTwrk+w/TDDBGyDKZbP3kbEg4AOiEjkONOtp+mUpAm5AwkdtxZ5VaOEHQ75BG+Rg5xgcDrgVXZSSnLCh1tVZxcHixyAB+iV9K9qR2skgKkMXIjgGrsc4CjGffr7dBS3YPR+RpftV3gy/7uMerEOXPjqe/GScknRtZbIAkaeVzcXD6tM2PYIwNEXwFMqzpqtrGmOHjqfoOQ8yvP8Ab3tPJWjcQZM0J5/n5xuUUUVlrikUUUUkl8qp6K5OqkvbbQBJi6DOBhhoFU8AB3eFXKSwXy2e0WnckRvAGcjU/dsI3wO4K6Oca/dmtjZTrufHzHmF1PsxUbuqLDxHy+xK6jRWCj9LKTsUsrO4umHHAVFA5HPaIHmBVgbb2pvxPNBb28LSxoy75kkIkcIMbp3VIzrn3Vq+7v45L0nfN4La0l6aQB9n3QPKJm9qDrB8VFOqRdOrjc2ddHviK/8AmERj/qocfxjtCk/4SmVhs2GIfcxRxA8kRV/6RVqobi4SFC0jKiIO0zHAGNONULbpCjzrDuSoXjMiM6bquqkBsAneBG8PWUcdKv5lV8gmtFFFMnRRRRSSRRRRSSRVHbOzI7iFo5VLro2FJVsqd5d1lIIOQMEVeopJLCdEuktpbiC2jSYNK4EkrwtGplZScMXxliV3QADy1OCa3lUts7KS6haGTO62MEEhlIOVdTyZSAR5d1IY+lEtn93tBG3R6t5GjNE40x1iqC0T66jBBIOKDLFi6TdVJj8ORWkvbJJkaOVFkRtGVhkH2GuZdKPQsrZezfB49TIdOHBJMEjlowPmOXQrLpLazDMVzC/DhImRnhkZyD4EV9uekVrH69zAn80sa/NqHG+SM9FTe1j9VxHor0Fvftoi+9tiusj6rhQw1DDKSZ5DJBPhrXZU6G2mheFZWAxvy5lY95O+SMnicAV4h6b2kjFYpTMyjJWGOWXThnMaEHlz51X2tt6ZVL5is7dRrPcgs5JGR1cKOOB/Ecnkumth8k0mWgVdsULDisCeaynS3pTBY3iW8amJU3HlZCznUMep6t+yARutkEEZ0HGrUnSzZt3E0ck0ZQjVZMp7t8DUd44Vzza8Yv5glqs93cF2aW4I3A+TpiEErEo/Ezd3Cn0PoMuTECZ4UkPFCGIH9tRx8hjxrXp6k07MBz7Vz+0NjxV0omuWuGhbYad31V+CCe00gYX1sNVVWBmjHIDB+8Udw18hTCz6T28h3RIEccY5AY3GmcFXx8Misbc+h7aMeSqRvjhuSAE+QbHxrO7X2XdWrBLiORNcgSDeUnHEE5Rj5ZrKq9n01U7G3onqP0VSbYDJReV3S/kBa/aMwT1iy7PG4YZU5HeNflXphjU6edcHhuyOSnPn8lIqc3T84l9qv/8AKs/9Cb/ieX3VH/pkX/8AL/l+67JcbZgjALzRqDwy6/rS89Lo30t45rk/93G27ocHLMAPaM1zSx6QyQnKRQA8iYEYjyZgSPfTj/KZf4wGQeUQq1DsSmabyFx8Ej7PBnwdLtdYeAaT5hbpbHaE5wRFZp35E0nHlg7gyPlTHZvQ2GJ+scyTy4ILysW0biAvqgeGK5kfSHtE6Bz7Il/+NWY9tbacdlbog81t/I8RFXQUzaKlH7bM+5CfsXaDhgY9jGng2/mbYj3ldF6OR9Xti5XgstssgHirommP7VP+lb4SAd93bj/3QfyrCdA7C8guZLzaRkjjSBgskrqBq69nAPdk4xy8qYXXTePaN1bW9pHLII7hJZJSN1Qke9k4OuMkanHLnWfPZ8hc3RdnRRvhp2RSG7gAO2y6PWO9KG01itYgys6yXMSsijJZVbrGUDmSFwPGtjUE9kjtGzKGaNt5M/usVK5HjgnXxrHjcGuDitV4xNIXJB6Q5P2li+tXJVwIYAf9QzHAbcYASSEH1ydM6YycavYUkr7Ree+U28hUw2sJ1QoSHYiVcpJISPVBzodMAYy2yv8ASHSGSXjFbklTy+6+7T3vlvfWi2ltb/SMMN3dQ9SpEsaw4T7xCCn2jeZioyeyA2GIHCtI2xAAZ2z18lUGl78VvM19rxvDvHvooaIvdFKNobZeJ3HVgoo9bJzndDcN3G7rjOapf9q36tZDDgM27jJ3tAN4jK456a64pw0lRLgFpKKzS9KJMtmJSM6AFs8Fyo7Grgk5HABTqeUo27Nv4MQzoMAtu5LYzv7ucYI5cjT4SliC0FFJbLpAzuVaEriMNnPE4GgB1IJO6CQNRUR6StgYjDZUnQvroxwuU1C4CseROmaWEpYgn9FUNmX7yFw6BCuMYJIOWkTmo/BnyYVfqKlqlV10Us5DvSWsDHvMafpUJ6LWEIMhtraMKMlzGgCjvJIwKZ7QkdYpGiUPIEYohOAzAZC58TpWCPo+u7/t7TuWA4rbwYCp3akFcjyY+NTbnqVA9QX3aPpLDN9n2Vb/AGiT8SpuxLyyAMb3md0eJqGw9GE904n2rcNK3EQo2i+G8NFHggHnTnZ3oyitwRBc3cQOpCSIMkcz93r7atnofLy2heDuyyH+7rU8TR8KjYnVO9m7Lit4xHDGsaD91Rj2nmT4nWrdZduiVzy2ndDzVD+leR0UvBw2pP7YkP8Ae+vCh2HNTueS1VQXllHMhSVFkRuKsAQfYaz69HL0cNpOf5okP5/WT4AH7E2iBpfoT/FAPyP60rDmlfqWW6TehpTmSyYI3HqnJwefZfUjXk2R4jjSrZHTy82c4t76J3jGgV/XUDgUc9mRccsnHIgaVvTsranK9gPnB5/0+NU9q9F7+4jMc09rKp5NANDyIO7kHy+NGDr5ON0Ittm0J9sXbNteR78JSQc1wN5T3Mp4Gpr+9EbRooHWStgcsLxZtO4Vy/8AyWX9q3W2syFl4AOyt34BOA3k2nfVro70zZb7/SQMUoUgFlK7p0Gq4wF1OCMjXnriOAag3T4zoQurhj3ke2vleY5AwDKQwPAg5B8iK9UFGXO/TRsqeW2iaIM0cbMZUXU4IG65A4hcH3149DdzbpZOd9ElMh60MyqQABucSOzjJz3lq6PWc2t6PbG4LM8Cq7as6dgk9+mnwqRIczAVCxDsQV+XpVZqMtdW4/8A2ofkxpHt/wBJVlHbTGG5jklCMI0XJJYjC8uGcE+ApJdegu2JJS4mXwIR/kFqAegtMAG9lK93VDH/APTA91QbBCMySpGSTkk3o92rZ21hcmd4pJpiQIHDNvhB2VICn1mJ+BrAOhml3YY8b7Hq4ULORkkhddTjvPLXxrs1l6EbNdZJJ5fDKoP/AErn41sNjdGLa0H+bwpGebAZY+bHJ+NWt41pJGd0HA4gAri/+Tva34X/APM/rXyu+0VDflS3QXtOX1zqReJoooCKhuHsrxyoopBOvp4e0/KvR5+z8qKKZJRN9e4V5oop0yKKKKdJFFFFJJFFFFJJFFFFJJFFFFJJFcr9N3Gy/mf5x0UUSL4whyfCtF6LP9i/tf3RWyooppPiKdnwhFFFFQU0UUUUkkUUUUkkUUUUkl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4285048" y="3279874"/>
            <a:ext cx="583493" cy="3077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indent="0" algn="l" defTabSz="436381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09119" indent="-272738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90951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27332" indent="-218190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63712" indent="-218190" algn="l" defTabSz="436381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mtClean="0"/>
              <a:t>Fazit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6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305162" y="2274253"/>
            <a:ext cx="6956188" cy="3030220"/>
          </a:xfrm>
        </p:spPr>
        <p:txBody>
          <a:bodyPr>
            <a:noAutofit/>
          </a:bodyPr>
          <a:lstStyle/>
          <a:p>
            <a:r>
              <a:rPr lang="de-DE" sz="1800" dirty="0" smtClean="0"/>
              <a:t>Vorort-Modul-Messungen bringen viele Vorteile</a:t>
            </a:r>
          </a:p>
          <a:p>
            <a:r>
              <a:rPr lang="de-DE" sz="1800" dirty="0" smtClean="0"/>
              <a:t>Umgebaute Spiegelreflex-Kameras zeigen hohe EL-Bildqualität</a:t>
            </a:r>
          </a:p>
          <a:p>
            <a:r>
              <a:rPr lang="de-DE" sz="1800" dirty="0" smtClean="0"/>
              <a:t>Zusätzliches IR-Kantenfilter erlaubt Messungen auch bei schwachem Tageslicht</a:t>
            </a:r>
          </a:p>
          <a:p>
            <a:r>
              <a:rPr lang="de-DE" sz="1800" dirty="0" smtClean="0"/>
              <a:t>Outdoor-EL spürt Vielzahl von Fehlerarten eindeutig auf</a:t>
            </a:r>
          </a:p>
          <a:p>
            <a:r>
              <a:rPr lang="de-DE" sz="1800" dirty="0" smtClean="0"/>
              <a:t>Hochvolt-</a:t>
            </a:r>
            <a:r>
              <a:rPr lang="de-DE" sz="1800" dirty="0" err="1" smtClean="0"/>
              <a:t>Netzeil</a:t>
            </a:r>
            <a:r>
              <a:rPr lang="de-DE" sz="1800" dirty="0" smtClean="0"/>
              <a:t> erlaubt weitere Analysen der Anlage</a:t>
            </a:r>
          </a:p>
          <a:p>
            <a:r>
              <a:rPr lang="de-DE" sz="1800" i="1" dirty="0" err="1" smtClean="0"/>
              <a:t>LowCost</a:t>
            </a:r>
            <a:r>
              <a:rPr lang="de-DE" sz="1800" i="1" dirty="0" smtClean="0"/>
              <a:t>-Outdoor-</a:t>
            </a:r>
            <a:r>
              <a:rPr lang="de-DE" sz="1800" i="1" dirty="0" err="1" smtClean="0"/>
              <a:t>El</a:t>
            </a:r>
            <a:r>
              <a:rPr lang="de-DE" sz="1800" dirty="0" smtClean="0"/>
              <a:t> kann Standardmessmethode für Vorort-Messungen werden neben der Kennlinienmessung und der Thermographie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Fazit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21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Danksagung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9688" y="5184921"/>
            <a:ext cx="85608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600"/>
              </a:spcAft>
            </a:pPr>
            <a:r>
              <a:rPr lang="de-DE" sz="1200" smtClean="0">
                <a:solidFill>
                  <a:schemeClr val="tx2"/>
                </a:solidFill>
              </a:rPr>
              <a:t>[1]	Mertens, K.: Photovoltaik – Lehrbuch zu Grundlagen, Theorie und Praxis, 3. Auflage, Hanser Verlag, 2015</a:t>
            </a:r>
            <a:endParaRPr lang="de-DE" sz="1200">
              <a:solidFill>
                <a:schemeClr val="tx2"/>
              </a:solidFill>
            </a:endParaRPr>
          </a:p>
          <a:p>
            <a:pPr marL="268288" indent="-268288">
              <a:spcAft>
                <a:spcPts val="600"/>
              </a:spcAft>
            </a:pPr>
            <a:r>
              <a:rPr lang="de-DE" sz="1200">
                <a:solidFill>
                  <a:schemeClr val="tx2"/>
                </a:solidFill>
              </a:rPr>
              <a:t>[2]	</a:t>
            </a:r>
            <a:r>
              <a:rPr lang="de-DE" sz="1200" smtClean="0">
                <a:solidFill>
                  <a:schemeClr val="tx2"/>
                </a:solidFill>
              </a:rPr>
              <a:t>Mertens</a:t>
            </a:r>
            <a:r>
              <a:rPr lang="de-DE" sz="1200">
                <a:solidFill>
                  <a:schemeClr val="tx2"/>
                </a:solidFill>
              </a:rPr>
              <a:t>, K., Stegemann, Th., Stöppel, T</a:t>
            </a:r>
            <a:r>
              <a:rPr lang="de-DE" sz="1200" smtClean="0">
                <a:solidFill>
                  <a:schemeClr val="tx2"/>
                </a:solidFill>
              </a:rPr>
              <a:t>.: LowCost </a:t>
            </a:r>
            <a:r>
              <a:rPr lang="de-DE" sz="1200">
                <a:solidFill>
                  <a:schemeClr val="tx2"/>
                </a:solidFill>
              </a:rPr>
              <a:t>EL: Erstellung von Elektrolumineszenzbildern mit einer modifizierten </a:t>
            </a:r>
            <a:r>
              <a:rPr lang="de-DE" sz="1200" smtClean="0">
                <a:solidFill>
                  <a:schemeClr val="tx2"/>
                </a:solidFill>
              </a:rPr>
              <a:t>Standard-Spiegelreflexkamera, 27</a:t>
            </a:r>
            <a:r>
              <a:rPr lang="de-DE" sz="1200">
                <a:solidFill>
                  <a:schemeClr val="tx2"/>
                </a:solidFill>
              </a:rPr>
              <a:t>. Symposium Photovoltaische Solarenergie, S. 214-219, </a:t>
            </a:r>
            <a:r>
              <a:rPr lang="de-DE" sz="1200" smtClean="0">
                <a:solidFill>
                  <a:schemeClr val="tx2"/>
                </a:solidFill>
              </a:rPr>
              <a:t>Staffelstein</a:t>
            </a:r>
            <a:r>
              <a:rPr lang="de-DE" sz="1200">
                <a:solidFill>
                  <a:schemeClr val="tx2"/>
                </a:solidFill>
              </a:rPr>
              <a:t>, </a:t>
            </a:r>
            <a:r>
              <a:rPr lang="de-DE" sz="1200" smtClean="0">
                <a:solidFill>
                  <a:schemeClr val="tx2"/>
                </a:solidFill>
              </a:rPr>
              <a:t>2012</a:t>
            </a:r>
            <a:endParaRPr lang="de-DE" sz="1200">
              <a:solidFill>
                <a:schemeClr val="tx2"/>
              </a:solidFill>
            </a:endParaRPr>
          </a:p>
          <a:p>
            <a:pPr marL="268288" indent="-268288">
              <a:spcAft>
                <a:spcPts val="600"/>
              </a:spcAft>
            </a:pPr>
            <a:r>
              <a:rPr lang="de-DE" sz="1200" smtClean="0">
                <a:solidFill>
                  <a:schemeClr val="tx2"/>
                </a:solidFill>
              </a:rPr>
              <a:t>[3]</a:t>
            </a:r>
            <a:r>
              <a:rPr lang="de-DE" sz="1200">
                <a:solidFill>
                  <a:schemeClr val="tx2"/>
                </a:solidFill>
              </a:rPr>
              <a:t>	Köntges, M. et al.: Elektrolumineszenzmessung an PV-Modulen, ep </a:t>
            </a:r>
            <a:r>
              <a:rPr lang="de-DE" sz="1200" smtClean="0">
                <a:solidFill>
                  <a:schemeClr val="tx2"/>
                </a:solidFill>
              </a:rPr>
              <a:t>Photovoltaik aktuell</a:t>
            </a:r>
            <a:r>
              <a:rPr lang="de-DE" sz="1200">
                <a:solidFill>
                  <a:schemeClr val="tx2"/>
                </a:solidFill>
              </a:rPr>
              <a:t>, Heft 7–8/2008, S. </a:t>
            </a:r>
            <a:r>
              <a:rPr lang="de-DE" sz="1200" smtClean="0">
                <a:solidFill>
                  <a:schemeClr val="tx2"/>
                </a:solidFill>
              </a:rPr>
              <a:t>36–40</a:t>
            </a:r>
            <a:endParaRPr lang="de-DE" sz="1200">
              <a:solidFill>
                <a:schemeClr val="tx2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539552" y="1387468"/>
            <a:ext cx="820738" cy="334350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u="sng" smtClean="0">
                <a:sym typeface="Symbol"/>
              </a:rPr>
              <a:t>Dank an:</a:t>
            </a:r>
            <a:endParaRPr lang="de-DE" sz="1600" u="sng" smtClean="0"/>
          </a:p>
        </p:txBody>
      </p:sp>
      <p:sp>
        <p:nvSpPr>
          <p:cNvPr id="12" name="Inhaltsplatzhalter 5"/>
          <p:cNvSpPr txBox="1">
            <a:spLocks/>
          </p:cNvSpPr>
          <p:nvPr/>
        </p:nvSpPr>
        <p:spPr>
          <a:xfrm>
            <a:off x="2123728" y="1410328"/>
            <a:ext cx="6085769" cy="334350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smtClean="0"/>
              <a:t>Matthias Diehl 		(photovoltaikbuero</a:t>
            </a:r>
            <a:r>
              <a:rPr lang="de-DE" sz="1600"/>
              <a:t>, Ternus und Diehl </a:t>
            </a:r>
            <a:r>
              <a:rPr lang="de-DE" sz="1600" smtClean="0"/>
              <a:t>GbR)</a:t>
            </a:r>
          </a:p>
        </p:txBody>
      </p:sp>
      <p:sp>
        <p:nvSpPr>
          <p:cNvPr id="13" name="Inhaltsplatzhalter 5"/>
          <p:cNvSpPr txBox="1">
            <a:spLocks/>
          </p:cNvSpPr>
          <p:nvPr/>
        </p:nvSpPr>
        <p:spPr>
          <a:xfrm>
            <a:off x="2123728" y="2060848"/>
            <a:ext cx="4631076" cy="2206657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smtClean="0"/>
              <a:t>David Pascual			(Fachhochschule Münster)</a:t>
            </a:r>
          </a:p>
          <a:p>
            <a:pPr marL="0" indent="0">
              <a:buNone/>
            </a:pPr>
            <a:r>
              <a:rPr lang="de-DE" sz="1600"/>
              <a:t>Sebastian </a:t>
            </a:r>
            <a:r>
              <a:rPr lang="de-DE" sz="1600" smtClean="0"/>
              <a:t>Bringemeier			    “</a:t>
            </a:r>
          </a:p>
          <a:p>
            <a:pPr marL="0" indent="0">
              <a:buNone/>
            </a:pPr>
            <a:r>
              <a:rPr lang="de-DE" sz="1600" smtClean="0"/>
              <a:t>Tim Horstmann	</a:t>
            </a:r>
            <a:r>
              <a:rPr lang="de-DE" sz="1600"/>
              <a:t>			    “</a:t>
            </a:r>
          </a:p>
          <a:p>
            <a:pPr marL="0" indent="0">
              <a:buNone/>
            </a:pPr>
            <a:r>
              <a:rPr lang="de-DE" sz="1600" smtClean="0"/>
              <a:t>Mark </a:t>
            </a:r>
            <a:r>
              <a:rPr lang="de-DE" sz="1600"/>
              <a:t>Kleine </a:t>
            </a:r>
            <a:r>
              <a:rPr lang="de-DE" sz="1600" smtClean="0"/>
              <a:t>Vorholt</a:t>
            </a:r>
            <a:r>
              <a:rPr lang="de-DE" sz="1600"/>
              <a:t>			    “</a:t>
            </a:r>
          </a:p>
          <a:p>
            <a:pPr marL="0" indent="0">
              <a:buNone/>
            </a:pPr>
            <a:r>
              <a:rPr lang="de-DE" sz="1600" smtClean="0"/>
              <a:t>Daniel Lindenschmidt</a:t>
            </a:r>
            <a:r>
              <a:rPr lang="de-DE" sz="1600"/>
              <a:t>			    “</a:t>
            </a:r>
          </a:p>
          <a:p>
            <a:pPr marL="0" indent="0">
              <a:buNone/>
            </a:pPr>
            <a:r>
              <a:rPr lang="de-DE" sz="1600" smtClean="0"/>
              <a:t>Samuel Reis		</a:t>
            </a:r>
            <a:r>
              <a:rPr lang="de-DE" sz="1600"/>
              <a:t>			    “</a:t>
            </a:r>
          </a:p>
        </p:txBody>
      </p:sp>
      <p:sp>
        <p:nvSpPr>
          <p:cNvPr id="14" name="Inhaltsplatzhalter 5"/>
          <p:cNvSpPr txBox="1">
            <a:spLocks/>
          </p:cNvSpPr>
          <p:nvPr/>
        </p:nvSpPr>
        <p:spPr>
          <a:xfrm>
            <a:off x="539552" y="4799537"/>
            <a:ext cx="763029" cy="334350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u="sng" smtClean="0">
                <a:sym typeface="Symbol"/>
              </a:rPr>
              <a:t>Quellen:</a:t>
            </a:r>
            <a:endParaRPr lang="de-DE" sz="1600" u="sng" smtClean="0"/>
          </a:p>
        </p:txBody>
      </p:sp>
    </p:spTree>
    <p:extLst>
      <p:ext uri="{BB962C8B-B14F-4D97-AF65-F5344CB8AC3E}">
        <p14:creationId xmlns:p14="http://schemas.microsoft.com/office/powerpoint/2010/main" val="32347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Lehrbuch Photovoltaik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918" y="1772816"/>
            <a:ext cx="3151340" cy="4583326"/>
          </a:xfrm>
          <a:prstGeom prst="rect">
            <a:avLst/>
          </a:prstGeom>
        </p:spPr>
      </p:pic>
      <p:sp>
        <p:nvSpPr>
          <p:cNvPr id="16" name="Inhaltsplatzhalter 5"/>
          <p:cNvSpPr>
            <a:spLocks noGrp="1"/>
          </p:cNvSpPr>
          <p:nvPr>
            <p:ph idx="1"/>
          </p:nvPr>
        </p:nvSpPr>
        <p:spPr>
          <a:xfrm>
            <a:off x="360001" y="1232756"/>
            <a:ext cx="4859664" cy="365127"/>
          </a:xfrm>
        </p:spPr>
        <p:txBody>
          <a:bodyPr wrap="none">
            <a:spAutoFit/>
          </a:bodyPr>
          <a:lstStyle/>
          <a:p>
            <a:r>
              <a:rPr lang="de-DE" sz="1800"/>
              <a:t>Photovoltaik </a:t>
            </a:r>
            <a:r>
              <a:rPr lang="de-DE" sz="1800" smtClean="0"/>
              <a:t>endlich mal wirklich verstehen…</a:t>
            </a:r>
          </a:p>
        </p:txBody>
      </p:sp>
    </p:spTree>
    <p:extLst>
      <p:ext uri="{BB962C8B-B14F-4D97-AF65-F5344CB8AC3E}">
        <p14:creationId xmlns:p14="http://schemas.microsoft.com/office/powerpoint/2010/main" val="16754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13" y="1597883"/>
            <a:ext cx="8124750" cy="48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www.lehrbuch-photovoltaik.de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11" name="Inhaltsplatzhalter 5"/>
          <p:cNvSpPr>
            <a:spLocks noGrp="1"/>
          </p:cNvSpPr>
          <p:nvPr>
            <p:ph idx="1"/>
          </p:nvPr>
        </p:nvSpPr>
        <p:spPr>
          <a:xfrm>
            <a:off x="360001" y="1232756"/>
            <a:ext cx="3179717" cy="365127"/>
          </a:xfrm>
        </p:spPr>
        <p:txBody>
          <a:bodyPr wrap="none">
            <a:spAutoFit/>
          </a:bodyPr>
          <a:lstStyle/>
          <a:p>
            <a:r>
              <a:rPr lang="de-DE" sz="1800"/>
              <a:t>Abbildungen zum Download</a:t>
            </a:r>
            <a:r>
              <a:rPr lang="de-DE" sz="1800" smtClean="0"/>
              <a:t>:</a:t>
            </a: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41593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5"/>
          <p:cNvSpPr>
            <a:spLocks noGrp="1"/>
          </p:cNvSpPr>
          <p:nvPr>
            <p:ph idx="1"/>
          </p:nvPr>
        </p:nvSpPr>
        <p:spPr>
          <a:xfrm>
            <a:off x="360001" y="1232756"/>
            <a:ext cx="3769686" cy="365127"/>
          </a:xfrm>
        </p:spPr>
        <p:txBody>
          <a:bodyPr wrap="none">
            <a:spAutoFit/>
          </a:bodyPr>
          <a:lstStyle/>
          <a:p>
            <a:r>
              <a:rPr lang="de-DE" sz="1800"/>
              <a:t>Freie PV-Software zum </a:t>
            </a:r>
            <a:r>
              <a:rPr lang="de-DE" sz="1800" smtClean="0"/>
              <a:t>Download:</a:t>
            </a:r>
            <a:endParaRPr lang="de-DE" sz="180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572" y="1613968"/>
            <a:ext cx="8048872" cy="478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www.lehrbuch-photovoltaik.de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3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55575" y="1021556"/>
            <a:ext cx="8902700" cy="12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7" name="AutoShape 4" descr="data:image/jpeg;base64,/9j/4AAQSkZJRgABAQAAAQABAAD/2wCEAAkGBhQSERQUExQWFBQWFxwaFhUYGBkYGxgeGhcZFxoYGRgXGyYgGB0jHxwaHy8gIycpLCwtFx8xNTAqNSYrLSkBCQoKDgwOGg8PGjAlHyQsKSosLiwsLjIsKi0tLC0sLywtLCwsLCosNSwsLiwpLCwsLCwsLC4sLCwqLCwsLCwsLP/AABEIAOEA4QMBIgACEQEDEQH/xAAbAAACAwEBAQAAAAAAAAAAAAAABQMEBgcCAf/EAE0QAAIBAwEEBgcFBQMJBwUAAAECAwAEESEFEjFBBhMiUWFxBzKBkaGx8BQjUsHRFUJicuGCwvEXJCUzNENTkrIWY3OToqPSRFR0g7P/xAAcAQABBQEBAQAAAAAAAAAAAAADAAECBAUGBwj/xAA9EQABAwIDBAcHAwIFBQAAAAABAAIDBBESITEFE0FRImFxgZGh0QYUMrHB4fAVI1JCclOi0uLxFiQzYpL/2gAMAwEAAhEDEQA/AO40UUUkkUUUUkkUUUUkkUUUUkkUUUUkkUUUUkkUUUUkkUUUUkkUUV8JpJL7SOfpCYZCkyacnXOoPDQ/HWneaW7d2UJo9Mb66qfy9tU6xs27xQHpDhz6vRHgLMVpBkfJWbTaUUo7Dg+HP3GsLMWilYKSCrEDBI4HQePHv5+FQKh3sDIbgBzGo/p54OlNI7UKe2rTSkZ3FG+RrpnGh15sQM5xmuRqq6StDW4OmCfhvn3arYZEykuSbg8Fc2b0ml0DJ1o/EoIPyx3/AAPOqm1JJZZt9UcBcbuQcjGvDzz7xwq7Fc7x3SGRgMlHBVgOGcHQjllcjlmpKzKnadUBuJb5G+evqhsdGHY2NCUbTvWlk3mBXTCqdMD209bpKAqhBvNujJOgB0HmdaTbW26kTLFuPPM4ysES77kajeI0CLnTeYgZqKznDPuNFLby4J6qYDJHMxspZXA5gN58sW4KmubG+ojaelqbfL/hM50L7Mdw0C0+wbp5N9nOdRjkBx0AptSawvVijIIJOToK9W+1nlk3UQBR6zE5wPLTXj310WztpwmGONz8TzwzJuSqMsTnPc4CwTeivlFdAqa+0UVHPMEVmPBQSfYM0kkv21txYBgdpzwHd4mkzW93MN5m3F46tuADyGo9teuj8PXzvK+uNR5nh7gPlUfSba2+/VqewvreJ/QVba2xwjXiUAm4uUve5eM9mfe/lZ8e8gCm2xOkblwkrZDaBsAEHlkjlWcoqw6MOFihhxBW+2nthIB2jljwUcT+g8aRre3Vyex2E7xoP+bifZSm1ZWcvMxKjU82Y8lH6+FWrzpHI3ZT7pBwC8cef6UERYcgM+ZRC++qZDoyRrJcEHw0+JNemtLmAb0cnXJ+E6nHln5H2VlmYk5Op7zrVrZ+0nhbKnTmvI+z86mY3W1v3KOILZbJ2us6kgYYesvd4jvFX6zQnVLyN00WZASP5uHtyBWlqm9tjkjtN0UUUUNSRRRRSSRUc9urgqwyD9ad1SUUxAIsU4NswsptXo46ZaJmZeJXJyPLB14edIeucH1myPE6fHvyP8K2u0+kEcOnrv8AhH5nlWOvr0zPvEAE8lH1k68deXKuK2pFTRP/AGXZ8QNB38OzNb9E+V7f3Blz/Pmr+xodDIdSTgfmfPX51zLp5tJmEnWXcloRbxXEEKhgbl5RvNvMh/c0jGeG5nvrrNmPu0/lHx1PxNU7vZls6CO7tVuIlJaNtzfaME7xQqvbIydNwHTQjTJHsGrhZUSNkIBNgCeq9xfryPcqVbiebhZz0cbYnuNjPNcFne2kYxSNqzoiqzLk6tkFo/d3VsZ5d0H69teXkVo0hhi6m3QqcFQm9ukMqrHxUZAJ3gCcYwck0vv5snH6fl7PdQvaGaGonY2MgloNyPId2finoo3HXRcl6QbeG/fvNNcwTOxNt1WiymKV4gJGGoVAgwucDeZtSQK3nQfas93sNp7nekktZGeCU+u4iAbieJPbizzz31PDa24Z1urdbm3kfrMFA7QyboDsoOpRwqkhdd7OhB0fbQ2zG8Sw26GOIY/cMWinIVY2AKjIGcgd2Na6dldTCkDri2G1uOmllWNPJvcNuOv1VyNt8acTp7frWn9larGuBjPEnvrJbOk0I8ufj4+wUytejxc7zPgfwkE+/lxrl9iOdHM4xxYieN7W58OKt1EY0c6w+a0dFLf2En4pP+dqK7XeT/wH/wBf7Vn4Y/5Hw+6ZVQ26hNvJj8PwGp+Gav0EVcBsboBzWR6KX4RzG2gfGPMcvaPlSi+hKSOp4hj885rQ33RLJLRMF/hOcDyI4VRudg3LkbwDEDGd5c+08T7avNezFiB1VctNrWSWinEfRWc8Qo82/QGp36HyY0dCe7UfH+lE3rOabAeSQUUwl2DOvGMnywfkarGxkHGN/wDlb9KkHA6FRsVBRVlNmynhG/8AykfMVftei0zesAg8Tk+4fnimL2jUpw0lR7JUy3EXcm77AgH5/OtxVLZmyUgXC6k8WPE/oPCrtUJXhxyVhjbBFFFFCU0UUUUkkUp2rb3MmVjZETvyd4+3GlNqKDNEJW4SSB1Gymx+A3A8ViZOi045K39ofmB3keXuqpe7HkiGXXA4DUHPs9ndpk+zfySBQSTgDUmsPtfaBnfPBR6o7h/XnXKbToqWkZcE4joL/ZbNJUzTOztYaq/YvmNPLHu05+/21K7gDJOBzJpdsu5wdw8CdPA/1/SmMiAggjIOhB594IrjZmWdfgU8jcLivkvA0knOv19cMUp21dXmz8tGn2q05KSesh09XewSycgTnA9lZ9vSrb8TFMCeWIz48RJ7c4rTp9mzPbjiGJp4j5Eag/lylFMxhs42WsY/XtzzOccNPD2V9hcZIHEDh3ccZHLy8Kxtt0lur47ttF1EfA3EmWI0/dXgzcdNcanvrW7J2cI1CLknUlmOWYnizNk5Pw4DlR56Ywizz0uXr6aq62UPzbpz9E3sI8g8O0QATp8T7PfTa26MvneaTc/l468df8aVSwtugKrEY4gE5zxOg+hTHY+2Xj7EoYryJByvnpqKPs1lPvf+4aeo527/AFuqc5kwl0Z9U1/Y3/fTf85oqx+04v8AiJ7xRXY7qk5jx+6ysc3X4JXNt98ndCgZ8T+lQftuXvHuFUKK6YRMHBc2Z5DxTBduS94Ps/Spk6QvzVT5ZH60popGFh4JCeQcU/i6QIfWBHxq9BfI/qsD4cD7jWSooTqZp0Rm1jxrmtpRWWt9qSJwbI7jr/UU2tNuq2j9k/D38qrPp3t61cjqmP6kzor4rZ1FfaArKKKKKSSKKKKSSKKKKSSKKKKSSz+25pJj1USsVB7RxgEjXGTyHzqtb9FXPrEL8fl+tamiseTZEU8plncXHloAOXPzVxtW5jcDBZZq+2IsYXBJJznOB8BRHww3v/I99XtrNlwPD5mobq36tVLcSeH5eJriNoU594m3Degy1+Q0HHiSrTJC5oxHMqvLGcHGvl9ZrN3GxI2ckwIW7zGpPvK1qoYsxu/IDTx5mvOzoet3tcYGnn40Gmpp8TGxtN3i4ztln6IrZQwEngs6mzmOMjdHj8sZ1GfAVPgIMLzGN48Tjz158OXy93cjKxU6MND8+ONf8Kf7AgV7fDgMN48auUVJJVymInCQD5cCjzTFjA92YVfo1tXJMTHjqv5jX3++tFWevOjGDvQtukHIB7/A07tJGKjeG63MePh4V2ezBPCzcTjTQ8CPssmq3bzvIzrqFNRRRWsqaxdFFFbS55FFFLekO347OBppToNFXm7Hgi+J+ABPAUxIAuU4BJsEyorBdFenkxn6jaCdS83bgYgKMNwjPjyBOvI64re1Fjw8XCk9haiio57hUGXZVHexA+dfLe7SQZR1cd6kH5VK4vZRwm11dtb54z2Tp3cjT2x2usmAey3cefkazVFCkha/tRop3R9i2lFZ/Z+2ivZfVe/mP1p5FOrDKkEeFZ8kbmHNasczZBkpKKKKGiooqKS6ReLKPMiqsu24hzLeQ/WpBjjoFB0jW6lX6KUHpEv4D7xX1ekS81I9xom4k5IfvEfNNqKr21+knqtr3cD7qsUIgjIowcCLhVo7MdYznUnh4Cqm2bdpGiReZJJ7gAMn8vbTSvmKoyUUT4nRWsHG5687nxRmylrg7kq1zb4hZF07BA91QbBttyFc8W7R9vD4UwYZGDQBjSp+7M3rZQNBYJbw4C3mbpN0i2T1i76jtqNR+Id3nXrosf8ANx/M3zpxUcNuEyFGMkn2njQhRNbVe8N4gg+qnvyYt2eeSkoooq+q6KKKKSSz37PH19fXyDs/y+vL6+VXgM8NfLWvpWrolPNYpicOCUXsaQxtJIyoiKWZidAB36a+Q46Y41zKwhbalwLydd21jJ+ywt+9j/eyA8c4z3adw1l6ZdIRtGR0Uk7OtnG+V43c2QFij71yQNNOedVIdWewt9VNyAdOzbg/cxDGAu6NJSBoWORxwAOI3VDW5vz5Dn9kz6WaYGKE4To538RyHWR2WHaqXSbZ1rex9S8sYkziNt5d5XOgAGcnJwN3n54qn0V2xevE1qd0ywuY3ujllVQBu4Bx1sh1xyAwW10pnte7YOlnabsUsi70kiKB1MWqs4wPXb1V9/dTfZ+z0gjWKMbqKNB8yTzJOpNV5q0v6QFirOztkCjbuy8ubqARoert4hU4+jUGd6Revk5yTfeN7AdFHgoAqrcbESG6tZoFEbGYRyKvZV0kBHaUaEggH2U3F/GZDEJE6wDJj3l3wO/dzmmuzNm77K7cEbK+LbpA9wJ+FVIy4vC15MLWFWTs/wCtfr68sjbP9n19fXGntTpYFdoraF7uZDh1QqqRnTsyTP2VbH7oy3eBxq70b2ybu3WYxtC286vGxBKMjlGGRx1HGtcVFzYHNYJgeG4iMl4+wn6/wrx9lI54+H5/WDTkrRip74oeApQWkH7ze81C5bmSfbmnZjHdUbWwNSEg5JG6SUU0ksPr4fX51XewP17PP68tSCQFQsqdFStbmvG4ancJl8BxT/ZG1N/sN6w4Hv8A61n69wylWDDiDmhyRh4sjQymN1+C2NFVLPaSSDQ4b8J4/wBat1lkFpsVstcHC4RRRUMt2i+swHt/KkBfROSBqpqKXttyLvJ9h/Ooz0gT8LfD9amIn8kIzxj+pNKKTHpEPwH3/wBKjbpE3JB76nuJOSiamLmntFIP+0L/AIV+Nfaf3d6j73HzVasZ0u23JPIdn2rlSw/zqUZIiQj1By337uQ+DbpRtxolEUGDcy6Rg6hBrmVx+EfE+2qGxdjrbR7oJZmJaSQ+s7HUsf05VVoKQzOxHQKrt7bDaCLAzOR2nV1n8z8Uuj2TGtzaQRruxW0ckoXjlsrGhPeQWc545NPNpbSSCF5nPYRcnvPIKPEkgDzqrIwS6jJ/3qNGDy3gVkVc95AkwP4ag2pELi6hg4xw4nmHItkrBGe/UM5Hcopq1pFQeWSnsF4fs9jtScVzzNze699GdmNGjSzf7RO2/Kfw/giB7kXA880i6Z9Pmtphb26LJLukvvcEypI54BHrnOmB5411/fLDE8shwiKWY+XLzPD21j+h3Qz7XZXVxcErNfb26/ONN7K48CwBPeoWqhcG9Jy2sJPRauUJclZhL1z9Zks0qgkhvxZyCc666V170fWF3JExF+JLSQEMyNIZS2cso6wZgONCRk41GMgjCbB6AXsgLwwpNDKrors4VSA2BJgneGqhhp3V1z0fdEDs+2MbMHkdt9yM7oOAAFzxwBx509RMGt6JzTRRYj0hkn8EEcEYVQscUYOg0Cgak/Mk196FIfsUTkEGXfmI/wDGdpR8GFRbXjiaGRJ2CxOpVyW3NGGD2sjHGs3s/pxGs4h3usgyES4VCqoxO6scn7ozoA4wM4BA4kFFJgubXKnVxbwBt7LouaM0sE7d5+vOqe1ukq2qq0hYl2CIiIXd2PBURRljoa0RVNOVis40bxxCf0YrNbM6VPciU20DTLFo5P3REmMmELJg9YoxkHABYDNM9n7bWaGOVFO7IisM6aMAcEY0PeKMZmjM5IXu7zla6Y7tfCtQi+Xx+vbXoXa9/vFOJ2HihupX/wASvTJmo3tgalEynmPeB869DWitkHAoDoHDgqUlhmqz2P1/T6402K18xRRKQhFhSNrc0CVxwZgPAnHwp00YPGoXtAfr86IJQdVCxGiVNOx4sx8yTUdMpLD6/wAPrX2is9kR9fXu/UUQPbwTG6rUVI0JHL6+vlUdTUUUUUU6SKKKKSS5l0cuJIts3kFw5eR87jvjLBTvKB3DcbOBp2T3VvaxnpWsmtrm12jGPVYRy40zjJXOOO8pdPIAVsIJg6qynKsAynvBGQfdQNmyh0eHksD2spDHUtmGjhbvH2t5qHaOzknjKPnBwQQcMpByrKw9VgdQapdD4R1LSZLdZIxDHUlU+6Qk8yQmc8yxPOmF9MUjdhxVWI9gJqt0Ywtja/8AgofeoJ+JqttYtbhK0fY4Pc2XPK4sOvO5+Synpev26u3tlOOucltcZClQoP8AabPsqd/SLDIG2dBmEBRAlyzqqhVwkj643cIGK66nHDNKPS/Zu8toUUsxDooXUkhgQABrnWrfQbYtxZRkzWUcoZs6NGZlGnJuyQMZA3gRk+zKbFvow5rSbLsZqmOnfhleG3yzIzXVrK2SONEjACIoVAOG6BgfCpJYgwwwyPrurObG6eQ3EvVCOdHHrK8ZBQngHAzgE8G4d5rTVkPY5h6Wq1GOa4XbolR6K2pbeaCNm5Fhv48t7OKp9NgkezblcAZjKoqjHbbCx7oHPe3ceXhTy4uAikkE9yqN5j4ADjXPOma3jFLmderto2wsMcjdbGW0EzvHoH/cAUkDfxnUsCxAucCTp+ZKL7AWH52rW9HelUN2i7j/AHm6N5Do2ca47xnuqTopsNbuaW7uH64RXLLaxhvuohH2RJuDAaXJbJbOOWMacxfossjCWCZ0dsFX3t8NkZDEntHOna3vnTDZUjWkRUm6N20spJtZdwMEWN8lZOw2kg4oePtq7FNHYvb2diFPTyssHeXFd5VAM4AGTk+J76yW0fR1CIsWR+yTBgySAyOo7WWBj6wKwYZGDprXONrdJb9Zo4YL+5laWPrUHVQL2CGIBZt0FsDOMDhXjb15cRyCCXaV9Pvx9Y0cMShgnHeLA4GMcgc8Ma1L36Egdeeh/B3qvuHhdMS6XrHh6xHljC9YE4AtnTBJI4HQkkaZ41NXLtm7Ilt+rjimKfa52MUmAW6uEBwzkqM5AG4o3QA5J47oZN0nussIZTeMpwwgs95VPc0gmCD3kjnUCAc26FGBIGa39FYQdINsRr1klhE6DUqkgEuBz3Q7AnngZrTdG+kcV7AJoiccGU+sjDirDv8AnUbcQnBTcSkcz769i7bv9+vzqKikHEaFMWtOoVgXzeB9n6GvQvv4fjVWlm3eklvZx79xIEH7o4s3gqjU/IcyKI2aTgUJ0ER1aE/F6O4/Ovkl8ijeYhQObaAe3gK5ym2tpbQ/2SMWVuf/AKiYZlcd8cfAefubQ1fs/Rtb5D3TSXsv452JH9mMHdUeGvnUzWOj+IoPuMb/AIR5rW2+2LWY4jnhkbHqpIjHzIU5qaS2U8CKUDo5a4wLaAY4YiRSPEEAEHxBzUOx749bcW7EloChUkkkxyrvJkniQVdfJQTqaJHtFztAhP2Y0cU0lsSOVVmjIq3mvpc99W27S/k1Adsw8HeSo0Vdz5e4fpX2p/qTP4lQ/TJOY80s6R7EW7tpYH4OuAfwsNVb2MAa5/6Ndrt1clnN2ZrZiu6fwhiMf2WyPIrXUq5f6SdnPZXcW04B2SQlwo0zyBP8y9nwKqedU6GfdSZ6Ke2tniupXRjUZjtH5bvWwuIQ6sp4MCD7Rik+wLxEiS3ZgkkKiNlY7p7IABUtjeU8QR8xoz2ffJNEksZ3kcAg+fI44EcCORBqZ4gcZAOOGRnHlWzX0Da1rela2favPdi7bfsd8jXMvfIjQgju8QvUkK5VsAsud0813hg48xpRRRVynp2wMwNWZtLaMu0Jt7L2AcgkXSoiGP7UrdXPD/q2AyXycdSyj11c6Y5cRjFT2PpbsHA6yRoWwMh43xnmAQDn3UrvZftW0BED91aJvuR/xXG6g4fuqSeWp8K8yIG9YBscMgHHlmuV2zNGJhdveCvWPZHZ0/uALn6m4BF7A6eOq1sHTmwcZF5B7ZFX4ORiqm2+m2zepdJbmKRXUqUjYSscjgBHnB7s41xrWSm2NA3rQxn+wv6V7t9mRR+pEi+Sgc893fWJv4RmAfJdZ+nynIuHmq/RksIFO6ydt2RW4qhclAfYfjVqwnJvosnUyXHd/wDbWp/u/KrtrEGcA0tuGWHaEOW3V61tScAb1uo56YJHvxThsksUsg0Idl12T1YZE2OPiCM+pQouNqbM/wDxAv8A7UnP9c1bmO9ti2P4tn/NTS7bVysV/suRyFQQrvE64G7xPv4jxqWS+C7T2U7MAHskGToCSHA950x40IsLmFw/wyPDGs4OANv/AGH0XQLDZUU9vaNInaiRWjIZlKndAOCjDQgYIyQacQQKihEVVVRhVUAAAcgBoBWW2D0hC7Pi6pGnkRSvVqQMFW3cMz4C40zxPHQ4r3b9Lrknt7OkXynhb57taXus782tJF1SdtGkiOF8jQeNyLrVVjOiahdqbVVB93vQtpw6xo8ye3OcirDbYvpdFiitVORvM/XSDkCqqAgPPUnyNZyy6HXdsWNttB132LuHRX3mPFjnQk95FXafZtQAXFtlmT+0Ozg8M3g7rkeIFl02lG3OldvaELI5MjerDGC8jeIRdQPE4GhrC7M6S7RlLxi4ieMEq1ysQHA4PVHQM38W7ujlvUys7BI87o7THLuxLO573c6sfOsurq2UzsBzdyH1KrbQ2/DS9FgxO5aW7fRRj0j3F3K9tY2jJOOLzsoWMaAsyjPDIwMnjwNNtgej2OKT7RdOby7Opkk1VTp/q0PDHIn2BeAzWwW6nbg10njI9u5w498YOldTqb5yWNLcgQCtugkFTC2Y8QD2IoooqstJFZKwJ/bl1j1fskO9/Nv9n4Fq1tZToi3XXe0LnOUaZYY+HC3UqSCOILMfcKs04zJ6kGXgtVRRRVhDRRRRSSRVbaOz0nieKRd5JFKsPA/mOIPIgVZopJLjnR67fZV69hct9y5zDIdF7R0bPINwPcw8zXRqrdPehi7Qt90YWZMmJz380b+FvgcGsZ0F6XtvfYrsFJ4yVUtoWxpuN/GOR/eHjx6HZ9Xcbty8/wDaXYpJNXCP7h9e7j481vKg2herDE8r+qilj7BnGvOp6y3pClLQR26nDXEqofBB2nPceAGP4q1JpBHGXngFxuz6U1VTHCP6iB3cfJVug0irbNLKcy3LmWTQ6g5Cr4ADkc+sabWNurFjjs50B9/ypeiAAAaAAADuAGAPdTSG6REGDrjUc84rgoqhtRLimsGtuc+Pqvo0U3u0IZFe5sMl6bZinOpH5UsdcEjuOKe4yPMUjkGCR3E/OltOCOMNLG2vdEopHPJDir2y4hgtjXOB7qjksJFlaWAxHrN3rYpk30cqMKysO0jY00yPDSqgcjTJ141LFdsowDp8vKo09dEyMRPZlx6ymqKJ0ri66W7fumuT9/YLIyHslLjGPDJVTjPLwqvPtOWR4SdmQgwgLG7zKdzB0xug8OI0NNCc1Ys7TfzrgCqUV3u3cbedhd3f/VbtTPoo2jG5x8v9Kyewr68s7mVRAskc5Mm4jkRxktjIdhp3EcT2ca6HVN0saJQ9xGix5AdkZn3M6BiCgLDJAO7rrnB1qyuyuOW8tPjVC4gHaVgCOBBGQfYeNbH6jWUoYHCzfn6LAqPZfZdc57yLvPG5FuXUVft+mtk+N25i1723f+rFZi/28+05mgt2KWif66UaNJ/CvcD8RknkDW6WZMSW0KjrJ33VAGAFHrE44DgPLPdWj2JshLaFY0HDVjzZjxJ+uGKlX7ek936IsXXt2c1wG1NlUmw5P23F8nC9rN69PC/HsVq3t1jVURQqqMADgBUtFFcMSSblcoXFxudVmuks3UXVlc8FjmAY9wJUn4b3u9o6VtnpFb2i5nlVM+qvF2zoAqDLNnwFc56d2XWWUmmSmHHs0P8A6Sa0nQbohBDFHeOxmuJI1ka4lO8U3k3juls7uASC2cnHHlXTUAbLTtufhJH1+q9J9mqguo8A/pJH1+qlu+kN1LLbRRRi2E7k4kG9N1SYaSQoMrFphQG3my/AYzWvrI9CmN3LcbQYHdkPU2wPKGNj2vN3yT/Lx41rgtGnsDhA0XUR3IuUg6ZbeNtBuxdq5mPV26cy7ab3kud4ny76t9G9iraWsUCnO4vab8THV29rE+zFZw9D75r1rtrqFXwUjXqTKIkPJd5lwe9uJyeGcV425d7RtWjaS8i6hjutMLQfdk6DeXreB78/1sR4QMIOaE4knEQtzRWRvLvaFtuSvNBc22QZmWBkaNOJdVjdt8Y8+OcYzWk2dtOKdBJDIsiHgynI8j3HwNS1FwmvnZWqKKKSdFFFFJJFYT0j+jwXi9fb4W6QeXWgcFJyMOOTew8iN3RTtcWm4TEAixXJOhPpA3j9mvDuTKd1XYbu8RoUfPquD38fA8dJcDrrhxkhYVC+bPh2HuCe8UdP/Rul8DLFux3IHrcFkwNFfx5BvfpwX9DoXitPvt7rQziUMckGNupwSTyWNRx/KtN9Vv4d2/Tj2BYtDsSKm2h73FlkcuFzlccuOXgpLhAGIByO+o6lupAzEjga+W67zqp4d/lrjjnXXgNMHJ4VyJjxylrOeXivRceBgc7vXpb1wMBtPZ86hpmdlrniQO7+ppfNHusR3GjVME8YG9OWgzUIZYnk4NddF6trcucDTxqcbLbJ1GOR768bP9ca4+uFNi3xq5QUkM0WJ+t7aqtVVEkb7N5JHNEVODV3ZP73s/Oo9pQ4Oc5J5H64VTqoHe6VN7aE5X5jmrNveIbX1T4MDkA+BxypJLGQxHEg4868q5HAkeVKeke1RDCQDmR+zGo9Yk6HdHeAePDOKLNUGtLWBtighgpGueTkrGxbXrJnuj3dXD4IpO839ps48Md9OLi8SMAu6oDwLMFz7zSG26MSOq9dcSqAFxDEerRMADcBGWIA0zkGrtr0TtYzkQqx17T5cnPeXzmsqpMDpLueTwAaNAOskfJeHbSnhqql880hJJ0aMh1XJHkEDpTbk4RzKeYiR5Md2d0EDPLNek2pM5G5asoOcmZ0jwRw7Kb7EeymaIAAAMADAA0AHcByr1VXewt+Fl/7j6WWaZYG/BHf+4k/LD9Vluld5dRWjuTDwCuoVm0fskhmbxH7vfWr2b0fuprFLZpYobYxBAYt6SV0IBB6xgqrkccKdDxFL9uWXXW80eMlkYADmcZXj44p76NNqdfsy3YklkXq2z3od0fDFbdDPenJaACHcB1ZfVdz7MSMlieLAEHhllw+qrWXovtkVVaW4kCqF3euZV9irqueYBA1qw3o2s8aCZT3i4nz8XI+Famijb+Tmuv3TOSw110MvbYb1hfSnd4QXJEiNw0DEdnzwPMca9bE6dxXKTW9/GLeeNSJoX9VxzKZ1PLs6nUEZFbeudel/YKmEXiIDJGNxz2gd1+yrdggkoxGM6drBBGlFjcJThf3HihvaWDE3wXjYMF3c2dzb27PHb6i1mlC7zIQQYTnJ3dfXGSOGc6Lz7onte42dtBUII3pBHNFrg9oKR5rnQ+XEHVp0d9LN8mI90XOmFUod8dwBixn2g8BwrVdHuhU91e/tHaCLG3ZZIB3qAELg5wAANCSSRrjhV5oLC7EBYqsSHWw6rp/2c99fKjz4mvtV0dfKKKKdJFFFFJJFYTasPVzSqCcGRnIzpmRjJ/eFbusl0wTdliblICgP8agsF9q5I79w+Ga9Q0ujNlconhkwvxySZEyQO+pdr7JP2d9xmEijeVlJDZXXAweJwRrkZIyDwrxbbYWNjGqvLKcERxLvv7QPUGvrMQNavL0YvLpT10os0I0jhw8vgXk9Ud+6vvGtPRxQxxiV+p06vVWq2oJJjGnVx9Emttu3EMavPGbiBgGW5gXJ3SMhpIh6unEjSrH7Tgnw8EiuD626dQfFTqp48RyrI3dztDY8gjPah4IrZeNxnPYfQhtT2dCO46Gpo+kOzL3BuIjaz/8VOzrz7aDnjHaXnxrZngjrIsLXWPX9CuTg2pW7Pk/fjxt5s1t1t9L9i1KsRqDivUs7NxOcUrTo/dqu/a3cV1HrgSgE95xKmcnlg6DNVLrbF1B/tFlIBkDeiYSDXXgM5PtFYcuy6uIEDMdRy9F0VJ7SbNqiAH2dyIz8NfJdC6G7HEzPJKu+q6De1BbicjngY499aeHozbq7N1Sne5EBlX+VTwrk+w/TDDBGyDKZbP3kbEg4AOiEjkONOtp+mUpAm5AwkdtxZ5VaOEHQ75BG+Rg5xgcDrgVXZSSnLCh1tVZxcHixyAB+iV9K9qR2skgKkMXIjgGrsc4CjGffr7dBS3YPR+RpftV3gy/7uMerEOXPjqe/GScknRtZbIAkaeVzcXD6tM2PYIwNEXwFMqzpqtrGmOHjqfoOQ8yvP8Ab3tPJWjcQZM0J5/n5xuUUUVlrikUUUUkl8qp6K5OqkvbbQBJi6DOBhhoFU8AB3eFXKSwXy2e0WnckRvAGcjU/dsI3wO4K6Oca/dmtjZTrufHzHmF1PsxUbuqLDxHy+xK6jRWCj9LKTsUsrO4umHHAVFA5HPaIHmBVgbb2pvxPNBb28LSxoy75kkIkcIMbp3VIzrn3Vq+7v45L0nfN4La0l6aQB9n3QPKJm9qDrB8VFOqRdOrjc2ddHviK/8AmERj/qocfxjtCk/4SmVhs2GIfcxRxA8kRV/6RVqobi4SFC0jKiIO0zHAGNONULbpCjzrDuSoXjMiM6bquqkBsAneBG8PWUcdKv5lV8gmtFFFMnRRRRSSRRRRSSRVHbOzI7iFo5VLro2FJVsqd5d1lIIOQMEVeopJLCdEuktpbiC2jSYNK4EkrwtGplZScMXxliV3QADy1OCa3lUts7KS6haGTO62MEEhlIOVdTyZSAR5d1IY+lEtn93tBG3R6t5GjNE40x1iqC0T66jBBIOKDLFi6TdVJj8ORWkvbJJkaOVFkRtGVhkH2GuZdKPQsrZezfB49TIdOHBJMEjlowPmOXQrLpLazDMVzC/DhImRnhkZyD4EV9uekVrH69zAn80sa/NqHG+SM9FTe1j9VxHor0Fvftoi+9tiusj6rhQw1DDKSZ5DJBPhrXZU6G2mheFZWAxvy5lY95O+SMnicAV4h6b2kjFYpTMyjJWGOWXThnMaEHlz51X2tt6ZVL5is7dRrPcgs5JGR1cKOOB/Ecnkumth8k0mWgVdsULDisCeaynS3pTBY3iW8amJU3HlZCznUMep6t+yARutkEEZ0HGrUnSzZt3E0ck0ZQjVZMp7t8DUd44Vzza8Yv5glqs93cF2aW4I3A+TpiEErEo/Ezd3Cn0PoMuTECZ4UkPFCGIH9tRx8hjxrXp6k07MBz7Vz+0NjxV0omuWuGhbYad31V+CCe00gYX1sNVVWBmjHIDB+8Udw18hTCz6T28h3RIEccY5AY3GmcFXx8Misbc+h7aMeSqRvjhuSAE+QbHxrO7X2XdWrBLiORNcgSDeUnHEE5Rj5ZrKq9n01U7G3onqP0VSbYDJReV3S/kBa/aMwT1iy7PG4YZU5HeNflXphjU6edcHhuyOSnPn8lIqc3T84l9qv/8AKs/9Cb/ieX3VH/pkX/8AL/l+67JcbZgjALzRqDwy6/rS89Lo30t45rk/93G27ocHLMAPaM1zSx6QyQnKRQA8iYEYjyZgSPfTj/KZf4wGQeUQq1DsSmabyFx8Ej7PBnwdLtdYeAaT5hbpbHaE5wRFZp35E0nHlg7gyPlTHZvQ2GJ+scyTy4ILysW0biAvqgeGK5kfSHtE6Bz7Il/+NWY9tbacdlbog81t/I8RFXQUzaKlH7bM+5CfsXaDhgY9jGng2/mbYj3ldF6OR9Xti5XgstssgHirommP7VP+lb4SAd93bj/3QfyrCdA7C8guZLzaRkjjSBgskrqBq69nAPdk4xy8qYXXTePaN1bW9pHLII7hJZJSN1Qke9k4OuMkanHLnWfPZ8hc3RdnRRvhp2RSG7gAO2y6PWO9KG01itYgys6yXMSsijJZVbrGUDmSFwPGtjUE9kjtGzKGaNt5M/usVK5HjgnXxrHjcGuDitV4xNIXJB6Q5P2li+tXJVwIYAf9QzHAbcYASSEH1ydM6YycavYUkr7Ree+U28hUw2sJ1QoSHYiVcpJISPVBzodMAYy2yv8ASHSGSXjFbklTy+6+7T3vlvfWi2ltb/SMMN3dQ9SpEsaw4T7xCCn2jeZioyeyA2GIHCtI2xAAZ2z18lUGl78VvM19rxvDvHvooaIvdFKNobZeJ3HVgoo9bJzndDcN3G7rjOapf9q36tZDDgM27jJ3tAN4jK456a64pw0lRLgFpKKzS9KJMtmJSM6AFs8Fyo7Grgk5HABTqeUo27Nv4MQzoMAtu5LYzv7ucYI5cjT4SliC0FFJbLpAzuVaEriMNnPE4GgB1IJO6CQNRUR6StgYjDZUnQvroxwuU1C4CseROmaWEpYgn9FUNmX7yFw6BCuMYJIOWkTmo/BnyYVfqKlqlV10Us5DvSWsDHvMafpUJ6LWEIMhtraMKMlzGgCjvJIwKZ7QkdYpGiUPIEYohOAzAZC58TpWCPo+u7/t7TuWA4rbwYCp3akFcjyY+NTbnqVA9QX3aPpLDN9n2Vb/AGiT8SpuxLyyAMb3md0eJqGw9GE904n2rcNK3EQo2i+G8NFHggHnTnZ3oyitwRBc3cQOpCSIMkcz93r7atnofLy2heDuyyH+7rU8TR8KjYnVO9m7Lit4xHDGsaD91Rj2nmT4nWrdZduiVzy2ndDzVD+leR0UvBw2pP7YkP8Ae+vCh2HNTueS1VQXllHMhSVFkRuKsAQfYaz69HL0cNpOf5okP5/WT4AH7E2iBpfoT/FAPyP60rDmlfqWW6TehpTmSyYI3HqnJwefZfUjXk2R4jjSrZHTy82c4t76J3jGgV/XUDgUc9mRccsnHIgaVvTsranK9gPnB5/0+NU9q9F7+4jMc09rKp5NANDyIO7kHy+NGDr5ON0Ittm0J9sXbNteR78JSQc1wN5T3Mp4Gpr+9EbRooHWStgcsLxZtO4Vy/8AyWX9q3W2syFl4AOyt34BOA3k2nfVro70zZb7/SQMUoUgFlK7p0Gq4wF1OCMjXnriOAag3T4zoQurhj3ke2vleY5AwDKQwPAg5B8iK9UFGXO/TRsqeW2iaIM0cbMZUXU4IG65A4hcH3149DdzbpZOd9ElMh60MyqQABucSOzjJz3lq6PWc2t6PbG4LM8Cq7as6dgk9+mnwqRIczAVCxDsQV+XpVZqMtdW4/8A2ofkxpHt/wBJVlHbTGG5jklCMI0XJJYjC8uGcE+ApJdegu2JJS4mXwIR/kFqAegtMAG9lK93VDH/APTA91QbBCMySpGSTkk3o92rZ21hcmd4pJpiQIHDNvhB2VICn1mJ+BrAOhml3YY8b7Hq4ULORkkhddTjvPLXxrs1l6EbNdZJJ5fDKoP/AErn41sNjdGLa0H+bwpGebAZY+bHJ+NWt41pJGd0HA4gAri/+Tva34X/APM/rXyu+0VDflS3QXtOX1zqReJoooCKhuHsrxyoopBOvp4e0/KvR5+z8qKKZJRN9e4V5oop0yKKKKdJFFFFJJFFFFJJFFFFJJFFFFJJFcr9N3Gy/mf5x0UUSL4whyfCtF6LP9i/tf3RWyooppPiKdnwhFFFFQU0UUUUkkUUUUkkUUUUkl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2694809" y="3279874"/>
            <a:ext cx="3763979" cy="3077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indent="0" algn="l" defTabSz="436381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09119" indent="-272738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90951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27332" indent="-218190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63712" indent="-218190" algn="l" defTabSz="436381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mtClean="0"/>
              <a:t>Danke für die Aufmerksamkeit!</a:t>
            </a:r>
            <a:endParaRPr lang="de-DE"/>
          </a:p>
        </p:txBody>
      </p:sp>
      <p:sp>
        <p:nvSpPr>
          <p:cNvPr id="8" name="Textplatzhalter 7"/>
          <p:cNvSpPr txBox="1">
            <a:spLocks/>
          </p:cNvSpPr>
          <p:nvPr/>
        </p:nvSpPr>
        <p:spPr>
          <a:xfrm>
            <a:off x="2023234" y="4077072"/>
            <a:ext cx="5107167" cy="83715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indent="0" algn="l" defTabSz="436381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09119" indent="-272738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90951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27332" indent="-218190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63712" indent="-218190" algn="l" defTabSz="436381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smtClean="0"/>
              <a:t>Hinweis: </a:t>
            </a:r>
          </a:p>
          <a:p>
            <a:pPr algn="ctr"/>
            <a:r>
              <a:rPr lang="de-DE" sz="1600" smtClean="0"/>
              <a:t>Die Fachhochschule Münster bietet </a:t>
            </a:r>
            <a:r>
              <a:rPr lang="de-DE" sz="1600" smtClean="0"/>
              <a:t>den Umbau von </a:t>
            </a:r>
          </a:p>
          <a:p>
            <a:pPr algn="ctr"/>
            <a:r>
              <a:rPr lang="de-DE" sz="1600" smtClean="0"/>
              <a:t>kostengünstigen Kameras </a:t>
            </a:r>
            <a:r>
              <a:rPr lang="de-DE" sz="1600" smtClean="0"/>
              <a:t>für EL-Messungen an:</a:t>
            </a:r>
          </a:p>
        </p:txBody>
      </p:sp>
      <p:sp>
        <p:nvSpPr>
          <p:cNvPr id="2" name="Rechteck 1"/>
          <p:cNvSpPr/>
          <p:nvPr/>
        </p:nvSpPr>
        <p:spPr>
          <a:xfrm>
            <a:off x="719064" y="4957124"/>
            <a:ext cx="7525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>
                <a:hlinkClick r:id="rId3"/>
              </a:rPr>
              <a:t>www.fh-muenster.de/fb2/labore_forschung/oe/pv-prueflabor_main.php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10273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755" y="1149452"/>
            <a:ext cx="4426643" cy="295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Motivation 1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4231287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Normalerweise: EL-Messung im Labor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576898" y="2065020"/>
            <a:ext cx="2917465" cy="1580845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u="sng" smtClean="0"/>
              <a:t>Vorteile:</a:t>
            </a:r>
          </a:p>
          <a:p>
            <a:pPr marL="0" indent="0">
              <a:buNone/>
            </a:pPr>
            <a:r>
              <a:rPr lang="de-DE" sz="1800" smtClean="0"/>
              <a:t>+  Kein Umgebungslicht</a:t>
            </a:r>
          </a:p>
          <a:p>
            <a:pPr marL="0" indent="0">
              <a:buNone/>
            </a:pPr>
            <a:r>
              <a:rPr lang="de-DE" sz="1800" smtClean="0"/>
              <a:t>+  Stabile Messbedingungen</a:t>
            </a:r>
          </a:p>
          <a:p>
            <a:pPr marL="0" indent="0">
              <a:buNone/>
            </a:pPr>
            <a:r>
              <a:rPr lang="de-DE" sz="1800" smtClean="0"/>
              <a:t>+  Man wird nicht nass…</a:t>
            </a:r>
            <a:r>
              <a:rPr lang="de-DE" sz="1800" smtClean="0">
                <a:latin typeface="Snap ITC"/>
                <a:sym typeface="Wingdings"/>
              </a:rPr>
              <a:t></a:t>
            </a:r>
            <a:endParaRPr lang="de-DE" sz="1800" smtClean="0"/>
          </a:p>
        </p:txBody>
      </p:sp>
      <p:sp>
        <p:nvSpPr>
          <p:cNvPr id="16" name="Inhaltsplatzhalter 5"/>
          <p:cNvSpPr txBox="1">
            <a:spLocks/>
          </p:cNvSpPr>
          <p:nvPr/>
        </p:nvSpPr>
        <p:spPr>
          <a:xfrm>
            <a:off x="576898" y="3882171"/>
            <a:ext cx="8040727" cy="1986084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u="sng" smtClean="0"/>
              <a:t>Nachteile:</a:t>
            </a:r>
          </a:p>
          <a:p>
            <a:pPr marL="0" indent="0">
              <a:buNone/>
            </a:pPr>
            <a:r>
              <a:rPr lang="de-DE" sz="1800" smtClean="0"/>
              <a:t>-  Demontage, Transport, Messung im Labor, Transport, Neumontage </a:t>
            </a:r>
          </a:p>
          <a:p>
            <a:pPr marL="0" indent="0">
              <a:buNone/>
            </a:pPr>
            <a:r>
              <a:rPr lang="de-DE" sz="1800" smtClean="0">
                <a:sym typeface="Symbol"/>
              </a:rPr>
              <a:t>     Riesenaufwand</a:t>
            </a:r>
            <a:endParaRPr lang="de-DE" sz="1800" smtClean="0"/>
          </a:p>
          <a:p>
            <a:pPr marL="0" indent="0">
              <a:buNone/>
            </a:pPr>
            <a:r>
              <a:rPr lang="de-DE" sz="1800" smtClean="0"/>
              <a:t>-  Ggf. zusätzliche Schäden (Mikrorisse etc.) durch Demontage und Transport</a:t>
            </a:r>
          </a:p>
          <a:p>
            <a:pPr marL="0" indent="0">
              <a:buNone/>
            </a:pPr>
            <a:r>
              <a:rPr lang="de-DE" sz="1800" smtClean="0"/>
              <a:t>-  Es werden immer nur einzelne Module vermessen</a:t>
            </a:r>
          </a:p>
        </p:txBody>
      </p:sp>
    </p:spTree>
    <p:extLst>
      <p:ext uri="{BB962C8B-B14F-4D97-AF65-F5344CB8AC3E}">
        <p14:creationId xmlns:p14="http://schemas.microsoft.com/office/powerpoint/2010/main" val="40255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Motivation 2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3025828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Modulpreise gehen zurück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4370910" y="1108698"/>
            <a:ext cx="4773090" cy="2325065"/>
            <a:chOff x="4370910" y="1108698"/>
            <a:chExt cx="4773090" cy="232506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910" y="1108698"/>
              <a:ext cx="4773090" cy="2325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6518911" y="1179666"/>
              <a:ext cx="226376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smtClean="0">
                  <a:solidFill>
                    <a:schemeClr val="tx2"/>
                  </a:solidFill>
                </a:rPr>
                <a:t>Quelle: K. Mertens: Lehrbuch Photovoltaik [1]</a:t>
              </a:r>
              <a:endParaRPr lang="de-DE" sz="800">
                <a:solidFill>
                  <a:schemeClr val="tx2"/>
                </a:solidFill>
              </a:endParaRPr>
            </a:p>
          </p:txBody>
        </p:sp>
      </p:grpSp>
      <p:sp>
        <p:nvSpPr>
          <p:cNvPr id="17" name="Inhaltsplatzhalter 5"/>
          <p:cNvSpPr txBox="1">
            <a:spLocks/>
          </p:cNvSpPr>
          <p:nvPr/>
        </p:nvSpPr>
        <p:spPr>
          <a:xfrm>
            <a:off x="646167" y="2944960"/>
            <a:ext cx="461665" cy="365127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u="sng" smtClean="0"/>
              <a:t>z.B.:</a:t>
            </a:r>
          </a:p>
        </p:txBody>
      </p:sp>
      <p:sp>
        <p:nvSpPr>
          <p:cNvPr id="18" name="Inhaltsplatzhalter 5"/>
          <p:cNvSpPr txBox="1">
            <a:spLocks/>
          </p:cNvSpPr>
          <p:nvPr/>
        </p:nvSpPr>
        <p:spPr>
          <a:xfrm>
            <a:off x="646167" y="3433763"/>
            <a:ext cx="577081" cy="365127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smtClean="0"/>
              <a:t>2010:</a:t>
            </a:r>
          </a:p>
        </p:txBody>
      </p:sp>
      <p:sp>
        <p:nvSpPr>
          <p:cNvPr id="19" name="Inhaltsplatzhalter 5"/>
          <p:cNvSpPr txBox="1">
            <a:spLocks/>
          </p:cNvSpPr>
          <p:nvPr/>
        </p:nvSpPr>
        <p:spPr>
          <a:xfrm>
            <a:off x="1652855" y="3433763"/>
            <a:ext cx="5770169" cy="1175605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800" smtClean="0"/>
              <a:t>Modul kostete 400 – 500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smtClean="0"/>
              <a:t>Flasher- u. EL-Messung kostete zusammen 250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smtClean="0"/>
              <a:t>Zusätzlich Demontage und Transport</a:t>
            </a:r>
          </a:p>
        </p:txBody>
      </p:sp>
      <p:sp>
        <p:nvSpPr>
          <p:cNvPr id="20" name="Inhaltsplatzhalter 5"/>
          <p:cNvSpPr txBox="1">
            <a:spLocks/>
          </p:cNvSpPr>
          <p:nvPr/>
        </p:nvSpPr>
        <p:spPr>
          <a:xfrm>
            <a:off x="646167" y="4752547"/>
            <a:ext cx="577081" cy="365127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smtClean="0"/>
              <a:t>2015:</a:t>
            </a:r>
          </a:p>
        </p:txBody>
      </p:sp>
      <p:sp>
        <p:nvSpPr>
          <p:cNvPr id="21" name="Inhaltsplatzhalter 5"/>
          <p:cNvSpPr txBox="1">
            <a:spLocks/>
          </p:cNvSpPr>
          <p:nvPr/>
        </p:nvSpPr>
        <p:spPr>
          <a:xfrm>
            <a:off x="1652855" y="4752547"/>
            <a:ext cx="6026714" cy="1175605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800" smtClean="0"/>
              <a:t>Modul kostet 150 -200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smtClean="0"/>
              <a:t>Demontage- und Transportkosten sind gleich geblieben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smtClean="0"/>
              <a:t>Flasher- u. EL-Messung kostet zusammen ?? Euro</a:t>
            </a:r>
          </a:p>
        </p:txBody>
      </p:sp>
    </p:spTree>
    <p:extLst>
      <p:ext uri="{BB962C8B-B14F-4D97-AF65-F5344CB8AC3E}">
        <p14:creationId xmlns:p14="http://schemas.microsoft.com/office/powerpoint/2010/main" val="2122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Motivation 3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3372077" cy="365127"/>
          </a:xfrm>
        </p:spPr>
        <p:txBody>
          <a:bodyPr wrap="none">
            <a:spAutoFit/>
          </a:bodyPr>
          <a:lstStyle/>
          <a:p>
            <a:r>
              <a:rPr lang="de-DE" sz="1800" smtClean="0"/>
              <a:t>Günstige EL-Kameras möglich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9711" y="1158239"/>
            <a:ext cx="4896490" cy="255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Inhaltsplatzhalter 5"/>
          <p:cNvSpPr txBox="1">
            <a:spLocks/>
          </p:cNvSpPr>
          <p:nvPr/>
        </p:nvSpPr>
        <p:spPr>
          <a:xfrm>
            <a:off x="603724" y="3517624"/>
            <a:ext cx="2458045" cy="365127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smtClean="0"/>
              <a:t>Paper Staffelstein 2012:</a:t>
            </a:r>
          </a:p>
        </p:txBody>
      </p:sp>
      <p:sp>
        <p:nvSpPr>
          <p:cNvPr id="11" name="Rechteck 10"/>
          <p:cNvSpPr/>
          <p:nvPr/>
        </p:nvSpPr>
        <p:spPr>
          <a:xfrm>
            <a:off x="4318001" y="28806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smtClean="0">
                <a:solidFill>
                  <a:schemeClr val="bg1"/>
                </a:solidFill>
              </a:rPr>
              <a:t>[2]</a:t>
            </a:r>
            <a:endParaRPr lang="de-DE" sz="1200">
              <a:solidFill>
                <a:schemeClr val="bg1"/>
              </a:solidFill>
            </a:endParaRPr>
          </a:p>
          <a:p>
            <a:r>
              <a:rPr lang="de-DE" sz="1200" smtClean="0">
                <a:solidFill>
                  <a:schemeClr val="bg1"/>
                </a:solidFill>
              </a:rPr>
              <a:t>Mertens</a:t>
            </a:r>
            <a:r>
              <a:rPr lang="de-DE" sz="1200">
                <a:solidFill>
                  <a:schemeClr val="bg1"/>
                </a:solidFill>
              </a:rPr>
              <a:t>, K., Stegemann, Th., Stöppel, T.:</a:t>
            </a:r>
            <a:br>
              <a:rPr lang="de-DE" sz="1200">
                <a:solidFill>
                  <a:schemeClr val="bg1"/>
                </a:solidFill>
              </a:rPr>
            </a:br>
            <a:r>
              <a:rPr lang="de-DE" sz="1200" smtClean="0">
                <a:solidFill>
                  <a:schemeClr val="bg1"/>
                </a:solidFill>
              </a:rPr>
              <a:t>LowCost </a:t>
            </a:r>
            <a:r>
              <a:rPr lang="de-DE" sz="1200">
                <a:solidFill>
                  <a:schemeClr val="bg1"/>
                </a:solidFill>
              </a:rPr>
              <a:t>EL: Erstellung von Elektrolumineszenzbildern mit einer modifizierten </a:t>
            </a:r>
            <a:r>
              <a:rPr lang="de-DE" sz="1200" smtClean="0">
                <a:solidFill>
                  <a:schemeClr val="bg1"/>
                </a:solidFill>
              </a:rPr>
              <a:t>Standard-Spiegelreflexkamera</a:t>
            </a:r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25" name="Inhaltsplatzhalter 5"/>
          <p:cNvSpPr txBox="1">
            <a:spLocks/>
          </p:cNvSpPr>
          <p:nvPr/>
        </p:nvSpPr>
        <p:spPr>
          <a:xfrm>
            <a:off x="862804" y="4028900"/>
            <a:ext cx="8027197" cy="770366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800" smtClean="0"/>
              <a:t>Normale Spiegelreflexkamera (300 €) einfach umbaubar für EL-Messungen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smtClean="0"/>
              <a:t>Zusammen mit IR-Objektiv und Kleinteilen: ca. 900 €</a:t>
            </a:r>
          </a:p>
        </p:txBody>
      </p:sp>
      <p:sp>
        <p:nvSpPr>
          <p:cNvPr id="26" name="Inhaltsplatzhalter 5"/>
          <p:cNvSpPr txBox="1">
            <a:spLocks/>
          </p:cNvSpPr>
          <p:nvPr/>
        </p:nvSpPr>
        <p:spPr>
          <a:xfrm>
            <a:off x="3107648" y="5150166"/>
            <a:ext cx="2625719" cy="365127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4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smtClean="0">
                <a:sym typeface="Symbol"/>
              </a:rPr>
              <a:t> Raus aufs Dach damit!</a:t>
            </a:r>
            <a:endParaRPr lang="de-DE" sz="1800" smtClean="0"/>
          </a:p>
        </p:txBody>
      </p:sp>
    </p:spTree>
    <p:extLst>
      <p:ext uri="{BB962C8B-B14F-4D97-AF65-F5344CB8AC3E}">
        <p14:creationId xmlns:p14="http://schemas.microsoft.com/office/powerpoint/2010/main" val="18609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55575" y="1021556"/>
            <a:ext cx="8902700" cy="12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7" name="AutoShape 4" descr="data:image/jpeg;base64,/9j/4AAQSkZJRgABAQAAAQABAAD/2wCEAAkGBhQSERQUExQWFBQWFxwaFhUYGBkYGxgeGhcZFxoYGRgXGyYgGB0jHxwaHy8gIycpLCwtFx8xNTAqNSYrLSkBCQoKDgwOGg8PGjAlHyQsKSosLiwsLjIsKi0tLC0sLywtLCwsLCosNSwsLiwpLCwsLCwsLC4sLCwqLCwsLCwsLP/AABEIAOEA4QMBIgACEQEDEQH/xAAbAAACAwEBAQAAAAAAAAAAAAAABQMEBgcCAf/EAE0QAAIBAwEEBgcFBQMJBwUAAAECAwAEESEFEjFBBhMiUWFxBzKBkaGx8BQjUsHRFUJicuGCwvEXJCUzNENTkrIWY3OToqPSRFR0g7P/xAAcAQABBQEBAQAAAAAAAAAAAAADAAECBAUGBwj/xAA9EQABAwIDBAcHAwIFBQAAAAABAAIDBBESITEFE0FRImFxgZGh0QYUMrHB4fAVI1JCclOi0uLxFiQzYpL/2gAMAwEAAhEDEQA/AO40UUUkkUUUUkkUUUUkkUUUUkkUUUUkkUUUUkkUUUUkkUUUUkkUUV8JpJL7SOfpCYZCkyacnXOoPDQ/HWneaW7d2UJo9Mb66qfy9tU6xs27xQHpDhz6vRHgLMVpBkfJWbTaUUo7Dg+HP3GsLMWilYKSCrEDBI4HQePHv5+FQKh3sDIbgBzGo/p54OlNI7UKe2rTSkZ3FG+RrpnGh15sQM5xmuRqq6StDW4OmCfhvn3arYZEykuSbg8Fc2b0ml0DJ1o/EoIPyx3/AAPOqm1JJZZt9UcBcbuQcjGvDzz7xwq7Fc7x3SGRgMlHBVgOGcHQjllcjlmpKzKnadUBuJb5G+evqhsdGHY2NCUbTvWlk3mBXTCqdMD209bpKAqhBvNujJOgB0HmdaTbW26kTLFuPPM4ysES77kajeI0CLnTeYgZqKznDPuNFLby4J6qYDJHMxspZXA5gN58sW4KmubG+ojaelqbfL/hM50L7Mdw0C0+wbp5N9nOdRjkBx0AptSawvVijIIJOToK9W+1nlk3UQBR6zE5wPLTXj310WztpwmGONz8TzwzJuSqMsTnPc4CwTeivlFdAqa+0UVHPMEVmPBQSfYM0kkv21txYBgdpzwHd4mkzW93MN5m3F46tuADyGo9teuj8PXzvK+uNR5nh7gPlUfSba2+/VqewvreJ/QVba2xwjXiUAm4uUve5eM9mfe/lZ8e8gCm2xOkblwkrZDaBsAEHlkjlWcoqw6MOFihhxBW+2nthIB2jljwUcT+g8aRre3Vyex2E7xoP+bifZSm1ZWcvMxKjU82Y8lH6+FWrzpHI3ZT7pBwC8cef6UERYcgM+ZRC++qZDoyRrJcEHw0+JNemtLmAb0cnXJ+E6nHln5H2VlmYk5Op7zrVrZ+0nhbKnTmvI+z86mY3W1v3KOILZbJ2us6kgYYesvd4jvFX6zQnVLyN00WZASP5uHtyBWlqm9tjkjtN0UUUUNSRRRRSSRUc9urgqwyD9ad1SUUxAIsU4NswsptXo46ZaJmZeJXJyPLB14edIeucH1myPE6fHvyP8K2u0+kEcOnrv8AhH5nlWOvr0zPvEAE8lH1k68deXKuK2pFTRP/AGXZ8QNB38OzNb9E+V7f3Blz/Pmr+xodDIdSTgfmfPX51zLp5tJmEnWXcloRbxXEEKhgbl5RvNvMh/c0jGeG5nvrrNmPu0/lHx1PxNU7vZls6CO7tVuIlJaNtzfaME7xQqvbIydNwHTQjTJHsGrhZUSNkIBNgCeq9xfryPcqVbiebhZz0cbYnuNjPNcFne2kYxSNqzoiqzLk6tkFo/d3VsZ5d0H69teXkVo0hhi6m3QqcFQm9ukMqrHxUZAJ3gCcYwck0vv5snH6fl7PdQvaGaGonY2MgloNyPId2finoo3HXRcl6QbeG/fvNNcwTOxNt1WiymKV4gJGGoVAgwucDeZtSQK3nQfas93sNp7nekktZGeCU+u4iAbieJPbizzz31PDa24Z1urdbm3kfrMFA7QyboDsoOpRwqkhdd7OhB0fbQ2zG8Sw26GOIY/cMWinIVY2AKjIGcgd2Na6dldTCkDri2G1uOmllWNPJvcNuOv1VyNt8acTp7frWn9larGuBjPEnvrJbOk0I8ufj4+wUytejxc7zPgfwkE+/lxrl9iOdHM4xxYieN7W58OKt1EY0c6w+a0dFLf2En4pP+dqK7XeT/wH/wBf7Vn4Y/5Hw+6ZVQ26hNvJj8PwGp+Gav0EVcBsboBzWR6KX4RzG2gfGPMcvaPlSi+hKSOp4hj885rQ33RLJLRMF/hOcDyI4VRudg3LkbwDEDGd5c+08T7avNezFiB1VctNrWSWinEfRWc8Qo82/QGp36HyY0dCe7UfH+lE3rOabAeSQUUwl2DOvGMnywfkarGxkHGN/wDlb9KkHA6FRsVBRVlNmynhG/8AykfMVftei0zesAg8Tk+4fnimL2jUpw0lR7JUy3EXcm77AgH5/OtxVLZmyUgXC6k8WPE/oPCrtUJXhxyVhjbBFFFFCU0UUUUkkUp2rb3MmVjZETvyd4+3GlNqKDNEJW4SSB1Gymx+A3A8ViZOi045K39ofmB3keXuqpe7HkiGXXA4DUHPs9ndpk+zfySBQSTgDUmsPtfaBnfPBR6o7h/XnXKbToqWkZcE4joL/ZbNJUzTOztYaq/YvmNPLHu05+/21K7gDJOBzJpdsu5wdw8CdPA/1/SmMiAggjIOhB594IrjZmWdfgU8jcLivkvA0knOv19cMUp21dXmz8tGn2q05KSesh09XewSycgTnA9lZ9vSrb8TFMCeWIz48RJ7c4rTp9mzPbjiGJp4j5Eag/lylFMxhs42WsY/XtzzOccNPD2V9hcZIHEDh3ccZHLy8Kxtt0lur47ttF1EfA3EmWI0/dXgzcdNcanvrW7J2cI1CLknUlmOWYnizNk5Pw4DlR56Ywizz0uXr6aq62UPzbpz9E3sI8g8O0QATp8T7PfTa26MvneaTc/l468df8aVSwtugKrEY4gE5zxOg+hTHY+2Xj7EoYryJByvnpqKPs1lPvf+4aeo527/AFuqc5kwl0Z9U1/Y3/fTf85oqx+04v8AiJ7xRXY7qk5jx+6ysc3X4JXNt98ndCgZ8T+lQftuXvHuFUKK6YRMHBc2Z5DxTBduS94Ps/Spk6QvzVT5ZH60popGFh4JCeQcU/i6QIfWBHxq9BfI/qsD4cD7jWSooTqZp0Rm1jxrmtpRWWt9qSJwbI7jr/UU2tNuq2j9k/D38qrPp3t61cjqmP6kzor4rZ1FfaArKKKKKSSKKKKSSKKKKSSKKKKSSz+25pJj1USsVB7RxgEjXGTyHzqtb9FXPrEL8fl+tamiseTZEU8plncXHloAOXPzVxtW5jcDBZZq+2IsYXBJJznOB8BRHww3v/I99XtrNlwPD5mobq36tVLcSeH5eJriNoU594m3Degy1+Q0HHiSrTJC5oxHMqvLGcHGvl9ZrN3GxI2ckwIW7zGpPvK1qoYsxu/IDTx5mvOzoet3tcYGnn40Gmpp8TGxtN3i4ztln6IrZQwEngs6mzmOMjdHj8sZ1GfAVPgIMLzGN48Tjz158OXy93cjKxU6MND8+ONf8Kf7AgV7fDgMN48auUVJJVymInCQD5cCjzTFjA92YVfo1tXJMTHjqv5jX3++tFWevOjGDvQtukHIB7/A07tJGKjeG63MePh4V2ezBPCzcTjTQ8CPssmq3bzvIzrqFNRRRWsqaxdFFFbS55FFFLekO347OBppToNFXm7Hgi+J+ABPAUxIAuU4BJsEyorBdFenkxn6jaCdS83bgYgKMNwjPjyBOvI64re1Fjw8XCk9haiio57hUGXZVHexA+dfLe7SQZR1cd6kH5VK4vZRwm11dtb54z2Tp3cjT2x2usmAey3cefkazVFCkha/tRop3R9i2lFZ/Z+2ivZfVe/mP1p5FOrDKkEeFZ8kbmHNasczZBkpKKKKGiooqKS6ReLKPMiqsu24hzLeQ/WpBjjoFB0jW6lX6KUHpEv4D7xX1ekS81I9xom4k5IfvEfNNqKr21+knqtr3cD7qsUIgjIowcCLhVo7MdYznUnh4Cqm2bdpGiReZJJ7gAMn8vbTSvmKoyUUT4nRWsHG5687nxRmylrg7kq1zb4hZF07BA91QbBttyFc8W7R9vD4UwYZGDQBjSp+7M3rZQNBYJbw4C3mbpN0i2T1i76jtqNR+Id3nXrosf8ANx/M3zpxUcNuEyFGMkn2njQhRNbVe8N4gg+qnvyYt2eeSkoooq+q6KKKKSSz37PH19fXyDs/y+vL6+VXgM8NfLWvpWrolPNYpicOCUXsaQxtJIyoiKWZidAB36a+Q46Y41zKwhbalwLydd21jJ+ywt+9j/eyA8c4z3adw1l6ZdIRtGR0Uk7OtnG+V43c2QFij71yQNNOedVIdWewt9VNyAdOzbg/cxDGAu6NJSBoWORxwAOI3VDW5vz5Dn9kz6WaYGKE4To538RyHWR2WHaqXSbZ1rex9S8sYkziNt5d5XOgAGcnJwN3n54qn0V2xevE1qd0ywuY3ujllVQBu4Bx1sh1xyAwW10pnte7YOlnabsUsi70kiKB1MWqs4wPXb1V9/dTfZ+z0gjWKMbqKNB8yTzJOpNV5q0v6QFirOztkCjbuy8ubqARoert4hU4+jUGd6Revk5yTfeN7AdFHgoAqrcbESG6tZoFEbGYRyKvZV0kBHaUaEggH2U3F/GZDEJE6wDJj3l3wO/dzmmuzNm77K7cEbK+LbpA9wJ+FVIy4vC15MLWFWTs/wCtfr68sjbP9n19fXGntTpYFdoraF7uZDh1QqqRnTsyTP2VbH7oy3eBxq70b2ybu3WYxtC286vGxBKMjlGGRx1HGtcVFzYHNYJgeG4iMl4+wn6/wrx9lI54+H5/WDTkrRip74oeApQWkH7ze81C5bmSfbmnZjHdUbWwNSEg5JG6SUU0ksPr4fX51XewP17PP68tSCQFQsqdFStbmvG4ancJl8BxT/ZG1N/sN6w4Hv8A61n69wylWDDiDmhyRh4sjQymN1+C2NFVLPaSSDQ4b8J4/wBat1lkFpsVstcHC4RRRUMt2i+swHt/KkBfROSBqpqKXttyLvJ9h/Ooz0gT8LfD9amIn8kIzxj+pNKKTHpEPwH3/wBKjbpE3JB76nuJOSiamLmntFIP+0L/AIV+Nfaf3d6j73HzVasZ0u23JPIdn2rlSw/zqUZIiQj1By337uQ+DbpRtxolEUGDcy6Rg6hBrmVx+EfE+2qGxdjrbR7oJZmJaSQ+s7HUsf05VVoKQzOxHQKrt7bDaCLAzOR2nV1n8z8Uuj2TGtzaQRruxW0ckoXjlsrGhPeQWc545NPNpbSSCF5nPYRcnvPIKPEkgDzqrIwS6jJ/3qNGDy3gVkVc95AkwP4ag2pELi6hg4xw4nmHItkrBGe/UM5Hcopq1pFQeWSnsF4fs9jtScVzzNze699GdmNGjSzf7RO2/Kfw/giB7kXA880i6Z9Pmtphb26LJLukvvcEypI54BHrnOmB5411/fLDE8shwiKWY+XLzPD21j+h3Qz7XZXVxcErNfb26/ONN7K48CwBPeoWqhcG9Jy2sJPRauUJclZhL1z9Zks0qgkhvxZyCc666V170fWF3JExF+JLSQEMyNIZS2cso6wZgONCRk41GMgjCbB6AXsgLwwpNDKrors4VSA2BJgneGqhhp3V1z0fdEDs+2MbMHkdt9yM7oOAAFzxwBx509RMGt6JzTRRYj0hkn8EEcEYVQscUYOg0Cgak/Mk196FIfsUTkEGXfmI/wDGdpR8GFRbXjiaGRJ2CxOpVyW3NGGD2sjHGs3s/pxGs4h3usgyES4VCqoxO6scn7ozoA4wM4BA4kFFJgubXKnVxbwBt7LouaM0sE7d5+vOqe1ukq2qq0hYl2CIiIXd2PBURRljoa0RVNOVis40bxxCf0YrNbM6VPciU20DTLFo5P3REmMmELJg9YoxkHABYDNM9n7bWaGOVFO7IisM6aMAcEY0PeKMZmjM5IXu7zla6Y7tfCtQi+Xx+vbXoXa9/vFOJ2HihupX/wASvTJmo3tgalEynmPeB869DWitkHAoDoHDgqUlhmqz2P1/T6402K18xRRKQhFhSNrc0CVxwZgPAnHwp00YPGoXtAfr86IJQdVCxGiVNOx4sx8yTUdMpLD6/wAPrX2is9kR9fXu/UUQPbwTG6rUVI0JHL6+vlUdTUUUUUU6SKKKKSS5l0cuJIts3kFw5eR87jvjLBTvKB3DcbOBp2T3VvaxnpWsmtrm12jGPVYRy40zjJXOOO8pdPIAVsIJg6qynKsAynvBGQfdQNmyh0eHksD2spDHUtmGjhbvH2t5qHaOzknjKPnBwQQcMpByrKw9VgdQapdD4R1LSZLdZIxDHUlU+6Qk8yQmc8yxPOmF9MUjdhxVWI9gJqt0Ywtja/8AgofeoJ+JqttYtbhK0fY4Pc2XPK4sOvO5+Synpev26u3tlOOucltcZClQoP8AabPsqd/SLDIG2dBmEBRAlyzqqhVwkj643cIGK66nHDNKPS/Zu8toUUsxDooXUkhgQABrnWrfQbYtxZRkzWUcoZs6NGZlGnJuyQMZA3gRk+zKbFvow5rSbLsZqmOnfhleG3yzIzXVrK2SONEjACIoVAOG6BgfCpJYgwwwyPrurObG6eQ3EvVCOdHHrK8ZBQngHAzgE8G4d5rTVkPY5h6Wq1GOa4XbolR6K2pbeaCNm5Fhv48t7OKp9NgkezblcAZjKoqjHbbCx7oHPe3ceXhTy4uAikkE9yqN5j4ADjXPOma3jFLmderto2wsMcjdbGW0EzvHoH/cAUkDfxnUsCxAucCTp+ZKL7AWH52rW9HelUN2i7j/AHm6N5Do2ca47xnuqTopsNbuaW7uH64RXLLaxhvuohH2RJuDAaXJbJbOOWMacxfossjCWCZ0dsFX3t8NkZDEntHOna3vnTDZUjWkRUm6N20spJtZdwMEWN8lZOw2kg4oePtq7FNHYvb2diFPTyssHeXFd5VAM4AGTk+J76yW0fR1CIsWR+yTBgySAyOo7WWBj6wKwYZGDprXONrdJb9Zo4YL+5laWPrUHVQL2CGIBZt0FsDOMDhXjb15cRyCCXaV9Pvx9Y0cMShgnHeLA4GMcgc8Ma1L36Egdeeh/B3qvuHhdMS6XrHh6xHljC9YE4AtnTBJI4HQkkaZ41NXLtm7Ilt+rjimKfa52MUmAW6uEBwzkqM5AG4o3QA5J47oZN0nussIZTeMpwwgs95VPc0gmCD3kjnUCAc26FGBIGa39FYQdINsRr1klhE6DUqkgEuBz3Q7AnngZrTdG+kcV7AJoiccGU+sjDirDv8AnUbcQnBTcSkcz769i7bv9+vzqKikHEaFMWtOoVgXzeB9n6GvQvv4fjVWlm3eklvZx79xIEH7o4s3gqjU/IcyKI2aTgUJ0ER1aE/F6O4/Ovkl8ijeYhQObaAe3gK5ym2tpbQ/2SMWVuf/AKiYZlcd8cfAefubQ1fs/Rtb5D3TSXsv452JH9mMHdUeGvnUzWOj+IoPuMb/AIR5rW2+2LWY4jnhkbHqpIjHzIU5qaS2U8CKUDo5a4wLaAY4YiRSPEEAEHxBzUOx749bcW7EloChUkkkxyrvJkniQVdfJQTqaJHtFztAhP2Y0cU0lsSOVVmjIq3mvpc99W27S/k1Adsw8HeSo0Vdz5e4fpX2p/qTP4lQ/TJOY80s6R7EW7tpYH4OuAfwsNVb2MAa5/6Ndrt1clnN2ZrZiu6fwhiMf2WyPIrXUq5f6SdnPZXcW04B2SQlwo0zyBP8y9nwKqedU6GfdSZ6Ke2tniupXRjUZjtH5bvWwuIQ6sp4MCD7Rik+wLxEiS3ZgkkKiNlY7p7IABUtjeU8QR8xoz2ffJNEksZ3kcAg+fI44EcCORBqZ4gcZAOOGRnHlWzX0Da1rela2favPdi7bfsd8jXMvfIjQgju8QvUkK5VsAsud0813hg48xpRRRVynp2wMwNWZtLaMu0Jt7L2AcgkXSoiGP7UrdXPD/q2AyXycdSyj11c6Y5cRjFT2PpbsHA6yRoWwMh43xnmAQDn3UrvZftW0BED91aJvuR/xXG6g4fuqSeWp8K8yIG9YBscMgHHlmuV2zNGJhdveCvWPZHZ0/uALn6m4BF7A6eOq1sHTmwcZF5B7ZFX4ORiqm2+m2zepdJbmKRXUqUjYSscjgBHnB7s41xrWSm2NA3rQxn+wv6V7t9mRR+pEi+Sgc893fWJv4RmAfJdZ+nynIuHmq/RksIFO6ydt2RW4qhclAfYfjVqwnJvosnUyXHd/wDbWp/u/KrtrEGcA0tuGWHaEOW3V61tScAb1uo56YJHvxThsksUsg0Idl12T1YZE2OPiCM+pQouNqbM/wDxAv8A7UnP9c1bmO9ti2P4tn/NTS7bVysV/suRyFQQrvE64G7xPv4jxqWS+C7T2U7MAHskGToCSHA950x40IsLmFw/wyPDGs4OANv/AGH0XQLDZUU9vaNInaiRWjIZlKndAOCjDQgYIyQacQQKihEVVVRhVUAAAcgBoBWW2D0hC7Pi6pGnkRSvVqQMFW3cMz4C40zxPHQ4r3b9Lrknt7OkXynhb57taXus782tJF1SdtGkiOF8jQeNyLrVVjOiahdqbVVB93vQtpw6xo8ye3OcirDbYvpdFiitVORvM/XSDkCqqAgPPUnyNZyy6HXdsWNttB132LuHRX3mPFjnQk95FXafZtQAXFtlmT+0Ozg8M3g7rkeIFl02lG3OldvaELI5MjerDGC8jeIRdQPE4GhrC7M6S7RlLxi4ieMEq1ysQHA4PVHQM38W7ujlvUys7BI87o7THLuxLO573c6sfOsurq2UzsBzdyH1KrbQ2/DS9FgxO5aW7fRRj0j3F3K9tY2jJOOLzsoWMaAsyjPDIwMnjwNNtgej2OKT7RdOby7Opkk1VTp/q0PDHIn2BeAzWwW6nbg10njI9u5w498YOldTqb5yWNLcgQCtugkFTC2Y8QD2IoooqstJFZKwJ/bl1j1fskO9/Nv9n4Fq1tZToi3XXe0LnOUaZYY+HC3UqSCOILMfcKs04zJ6kGXgtVRRRVhDRRRRSSRVbaOz0nieKRd5JFKsPA/mOIPIgVZopJLjnR67fZV69hct9y5zDIdF7R0bPINwPcw8zXRqrdPehi7Qt90YWZMmJz380b+FvgcGsZ0F6XtvfYrsFJ4yVUtoWxpuN/GOR/eHjx6HZ9Xcbty8/wDaXYpJNXCP7h9e7j481vKg2herDE8r+qilj7BnGvOp6y3pClLQR26nDXEqofBB2nPceAGP4q1JpBHGXngFxuz6U1VTHCP6iB3cfJVug0irbNLKcy3LmWTQ6g5Cr4ADkc+sabWNurFjjs50B9/ypeiAAAaAAADuAGAPdTSG6REGDrjUc84rgoqhtRLimsGtuc+Pqvo0U3u0IZFe5sMl6bZinOpH5UsdcEjuOKe4yPMUjkGCR3E/OltOCOMNLG2vdEopHPJDir2y4hgtjXOB7qjksJFlaWAxHrN3rYpk30cqMKysO0jY00yPDSqgcjTJ141LFdsowDp8vKo09dEyMRPZlx6ymqKJ0ri66W7fumuT9/YLIyHslLjGPDJVTjPLwqvPtOWR4SdmQgwgLG7zKdzB0xug8OI0NNCc1Ys7TfzrgCqUV3u3cbedhd3f/VbtTPoo2jG5x8v9Kyewr68s7mVRAskc5Mm4jkRxktjIdhp3EcT2ca6HVN0saJQ9xGix5AdkZn3M6BiCgLDJAO7rrnB1qyuyuOW8tPjVC4gHaVgCOBBGQfYeNbH6jWUoYHCzfn6LAqPZfZdc57yLvPG5FuXUVft+mtk+N25i1723f+rFZi/28+05mgt2KWif66UaNJ/CvcD8RknkDW6WZMSW0KjrJ33VAGAFHrE44DgPLPdWj2JshLaFY0HDVjzZjxJ+uGKlX7ek936IsXXt2c1wG1NlUmw5P23F8nC9rN69PC/HsVq3t1jVURQqqMADgBUtFFcMSSblcoXFxudVmuks3UXVlc8FjmAY9wJUn4b3u9o6VtnpFb2i5nlVM+qvF2zoAqDLNnwFc56d2XWWUmmSmHHs0P8A6Sa0nQbohBDFHeOxmuJI1ka4lO8U3k3juls7uASC2cnHHlXTUAbLTtufhJH1+q9J9mqguo8A/pJH1+qlu+kN1LLbRRRi2E7k4kG9N1SYaSQoMrFphQG3my/AYzWvrI9CmN3LcbQYHdkPU2wPKGNj2vN3yT/Lx41rgtGnsDhA0XUR3IuUg6ZbeNtBuxdq5mPV26cy7ab3kud4ny76t9G9iraWsUCnO4vab8THV29rE+zFZw9D75r1rtrqFXwUjXqTKIkPJd5lwe9uJyeGcV425d7RtWjaS8i6hjutMLQfdk6DeXreB78/1sR4QMIOaE4knEQtzRWRvLvaFtuSvNBc22QZmWBkaNOJdVjdt8Y8+OcYzWk2dtOKdBJDIsiHgynI8j3HwNS1FwmvnZWqKKKSdFFFFJJFYT0j+jwXi9fb4W6QeXWgcFJyMOOTew8iN3RTtcWm4TEAixXJOhPpA3j9mvDuTKd1XYbu8RoUfPquD38fA8dJcDrrhxkhYVC+bPh2HuCe8UdP/Rul8DLFux3IHrcFkwNFfx5BvfpwX9DoXitPvt7rQziUMckGNupwSTyWNRx/KtN9Vv4d2/Tj2BYtDsSKm2h73FlkcuFzlccuOXgpLhAGIByO+o6lupAzEjga+W67zqp4d/lrjjnXXgNMHJ4VyJjxylrOeXivRceBgc7vXpb1wMBtPZ86hpmdlrniQO7+ppfNHusR3GjVME8YG9OWgzUIZYnk4NddF6trcucDTxqcbLbJ1GOR768bP9ca4+uFNi3xq5QUkM0WJ+t7aqtVVEkb7N5JHNEVODV3ZP73s/Oo9pQ4Oc5J5H64VTqoHe6VN7aE5X5jmrNveIbX1T4MDkA+BxypJLGQxHEg4868q5HAkeVKeke1RDCQDmR+zGo9Yk6HdHeAePDOKLNUGtLWBtighgpGueTkrGxbXrJnuj3dXD4IpO839ps48Md9OLi8SMAu6oDwLMFz7zSG26MSOq9dcSqAFxDEerRMADcBGWIA0zkGrtr0TtYzkQqx17T5cnPeXzmsqpMDpLueTwAaNAOskfJeHbSnhqql880hJJ0aMh1XJHkEDpTbk4RzKeYiR5Md2d0EDPLNek2pM5G5asoOcmZ0jwRw7Kb7EeymaIAAAMADAA0AHcByr1VXewt+Fl/7j6WWaZYG/BHf+4k/LD9Vluld5dRWjuTDwCuoVm0fskhmbxH7vfWr2b0fuprFLZpYobYxBAYt6SV0IBB6xgqrkccKdDxFL9uWXXW80eMlkYADmcZXj44p76NNqdfsy3YklkXq2z3od0fDFbdDPenJaACHcB1ZfVdz7MSMlieLAEHhllw+qrWXovtkVVaW4kCqF3euZV9irqueYBA1qw3o2s8aCZT3i4nz8XI+Famijb+Tmuv3TOSw110MvbYb1hfSnd4QXJEiNw0DEdnzwPMca9bE6dxXKTW9/GLeeNSJoX9VxzKZ1PLs6nUEZFbeudel/YKmEXiIDJGNxz2gd1+yrdggkoxGM6drBBGlFjcJThf3HihvaWDE3wXjYMF3c2dzb27PHb6i1mlC7zIQQYTnJ3dfXGSOGc6Lz7onte42dtBUII3pBHNFrg9oKR5rnQ+XEHVp0d9LN8mI90XOmFUod8dwBixn2g8BwrVdHuhU91e/tHaCLG3ZZIB3qAELg5wAANCSSRrjhV5oLC7EBYqsSHWw6rp/2c99fKjz4mvtV0dfKKKKdJFFFFJJFYTasPVzSqCcGRnIzpmRjJ/eFbusl0wTdliblICgP8agsF9q5I79w+Ga9Q0ujNlconhkwvxySZEyQO+pdr7JP2d9xmEijeVlJDZXXAweJwRrkZIyDwrxbbYWNjGqvLKcERxLvv7QPUGvrMQNavL0YvLpT10os0I0jhw8vgXk9Ud+6vvGtPRxQxxiV+p06vVWq2oJJjGnVx9Emttu3EMavPGbiBgGW5gXJ3SMhpIh6unEjSrH7Tgnw8EiuD626dQfFTqp48RyrI3dztDY8gjPah4IrZeNxnPYfQhtT2dCO46Gpo+kOzL3BuIjaz/8VOzrz7aDnjHaXnxrZngjrIsLXWPX9CuTg2pW7Pk/fjxt5s1t1t9L9i1KsRqDivUs7NxOcUrTo/dqu/a3cV1HrgSgE95xKmcnlg6DNVLrbF1B/tFlIBkDeiYSDXXgM5PtFYcuy6uIEDMdRy9F0VJ7SbNqiAH2dyIz8NfJdC6G7HEzPJKu+q6De1BbicjngY499aeHozbq7N1Sne5EBlX+VTwrk+w/TDDBGyDKZbP3kbEg4AOiEjkONOtp+mUpAm5AwkdtxZ5VaOEHQ75BG+Rg5xgcDrgVXZSSnLCh1tVZxcHixyAB+iV9K9qR2skgKkMXIjgGrsc4CjGffr7dBS3YPR+RpftV3gy/7uMerEOXPjqe/GScknRtZbIAkaeVzcXD6tM2PYIwNEXwFMqzpqtrGmOHjqfoOQ8yvP8Ab3tPJWjcQZM0J5/n5xuUUUVlrikUUUUkl8qp6K5OqkvbbQBJi6DOBhhoFU8AB3eFXKSwXy2e0WnckRvAGcjU/dsI3wO4K6Oca/dmtjZTrufHzHmF1PsxUbuqLDxHy+xK6jRWCj9LKTsUsrO4umHHAVFA5HPaIHmBVgbb2pvxPNBb28LSxoy75kkIkcIMbp3VIzrn3Vq+7v45L0nfN4La0l6aQB9n3QPKJm9qDrB8VFOqRdOrjc2ddHviK/8AmERj/qocfxjtCk/4SmVhs2GIfcxRxA8kRV/6RVqobi4SFC0jKiIO0zHAGNONULbpCjzrDuSoXjMiM6bquqkBsAneBG8PWUcdKv5lV8gmtFFFMnRRRRSSRRRRSSRVHbOzI7iFo5VLro2FJVsqd5d1lIIOQMEVeopJLCdEuktpbiC2jSYNK4EkrwtGplZScMXxliV3QADy1OCa3lUts7KS6haGTO62MEEhlIOVdTyZSAR5d1IY+lEtn93tBG3R6t5GjNE40x1iqC0T66jBBIOKDLFi6TdVJj8ORWkvbJJkaOVFkRtGVhkH2GuZdKPQsrZezfB49TIdOHBJMEjlowPmOXQrLpLazDMVzC/DhImRnhkZyD4EV9uekVrH69zAn80sa/NqHG+SM9FTe1j9VxHor0Fvftoi+9tiusj6rhQw1DDKSZ5DJBPhrXZU6G2mheFZWAxvy5lY95O+SMnicAV4h6b2kjFYpTMyjJWGOWXThnMaEHlz51X2tt6ZVL5is7dRrPcgs5JGR1cKOOB/Ecnkumth8k0mWgVdsULDisCeaynS3pTBY3iW8amJU3HlZCznUMep6t+yARutkEEZ0HGrUnSzZt3E0ck0ZQjVZMp7t8DUd44Vzza8Yv5glqs93cF2aW4I3A+TpiEErEo/Ezd3Cn0PoMuTECZ4UkPFCGIH9tRx8hjxrXp6k07MBz7Vz+0NjxV0omuWuGhbYad31V+CCe00gYX1sNVVWBmjHIDB+8Udw18hTCz6T28h3RIEccY5AY3GmcFXx8Misbc+h7aMeSqRvjhuSAE+QbHxrO7X2XdWrBLiORNcgSDeUnHEE5Rj5ZrKq9n01U7G3onqP0VSbYDJReV3S/kBa/aMwT1iy7PG4YZU5HeNflXphjU6edcHhuyOSnPn8lIqc3T84l9qv/8AKs/9Cb/ieX3VH/pkX/8AL/l+67JcbZgjALzRqDwy6/rS89Lo30t45rk/93G27ocHLMAPaM1zSx6QyQnKRQA8iYEYjyZgSPfTj/KZf4wGQeUQq1DsSmabyFx8Ej7PBnwdLtdYeAaT5hbpbHaE5wRFZp35E0nHlg7gyPlTHZvQ2GJ+scyTy4ILysW0biAvqgeGK5kfSHtE6Bz7Il/+NWY9tbacdlbog81t/I8RFXQUzaKlH7bM+5CfsXaDhgY9jGng2/mbYj3ldF6OR9Xti5XgstssgHirommP7VP+lb4SAd93bj/3QfyrCdA7C8guZLzaRkjjSBgskrqBq69nAPdk4xy8qYXXTePaN1bW9pHLII7hJZJSN1Qke9k4OuMkanHLnWfPZ8hc3RdnRRvhp2RSG7gAO2y6PWO9KG01itYgys6yXMSsijJZVbrGUDmSFwPGtjUE9kjtGzKGaNt5M/usVK5HjgnXxrHjcGuDitV4xNIXJB6Q5P2li+tXJVwIYAf9QzHAbcYASSEH1ydM6YycavYUkr7Ree+U28hUw2sJ1QoSHYiVcpJISPVBzodMAYy2yv8ASHSGSXjFbklTy+6+7T3vlvfWi2ltb/SMMN3dQ9SpEsaw4T7xCCn2jeZioyeyA2GIHCtI2xAAZ2z18lUGl78VvM19rxvDvHvooaIvdFKNobZeJ3HVgoo9bJzndDcN3G7rjOapf9q36tZDDgM27jJ3tAN4jK456a64pw0lRLgFpKKzS9KJMtmJSM6AFs8Fyo7Grgk5HABTqeUo27Nv4MQzoMAtu5LYzv7ucYI5cjT4SliC0FFJbLpAzuVaEriMNnPE4GgB1IJO6CQNRUR6StgYjDZUnQvroxwuU1C4CseROmaWEpYgn9FUNmX7yFw6BCuMYJIOWkTmo/BnyYVfqKlqlV10Us5DvSWsDHvMafpUJ6LWEIMhtraMKMlzGgCjvJIwKZ7QkdYpGiUPIEYohOAzAZC58TpWCPo+u7/t7TuWA4rbwYCp3akFcjyY+NTbnqVA9QX3aPpLDN9n2Vb/AGiT8SpuxLyyAMb3md0eJqGw9GE904n2rcNK3EQo2i+G8NFHggHnTnZ3oyitwRBc3cQOpCSIMkcz93r7atnofLy2heDuyyH+7rU8TR8KjYnVO9m7Lit4xHDGsaD91Rj2nmT4nWrdZduiVzy2ndDzVD+leR0UvBw2pP7YkP8Ae+vCh2HNTueS1VQXllHMhSVFkRuKsAQfYaz69HL0cNpOf5okP5/WT4AH7E2iBpfoT/FAPyP60rDmlfqWW6TehpTmSyYI3HqnJwefZfUjXk2R4jjSrZHTy82c4t76J3jGgV/XUDgUc9mRccsnHIgaVvTsranK9gPnB5/0+NU9q9F7+4jMc09rKp5NANDyIO7kHy+NGDr5ON0Ittm0J9sXbNteR78JSQc1wN5T3Mp4Gpr+9EbRooHWStgcsLxZtO4Vy/8AyWX9q3W2syFl4AOyt34BOA3k2nfVro70zZb7/SQMUoUgFlK7p0Gq4wF1OCMjXnriOAag3T4zoQurhj3ke2vleY5AwDKQwPAg5B8iK9UFGXO/TRsqeW2iaIM0cbMZUXU4IG65A4hcH3149DdzbpZOd9ElMh60MyqQABucSOzjJz3lq6PWc2t6PbG4LM8Cq7as6dgk9+mnwqRIczAVCxDsQV+XpVZqMtdW4/8A2ofkxpHt/wBJVlHbTGG5jklCMI0XJJYjC8uGcE+ApJdegu2JJS4mXwIR/kFqAegtMAG9lK93VDH/APTA91QbBCMySpGSTkk3o92rZ21hcmd4pJpiQIHDNvhB2VICn1mJ+BrAOhml3YY8b7Hq4ULORkkhddTjvPLXxrs1l6EbNdZJJ5fDKoP/AErn41sNjdGLa0H+bwpGebAZY+bHJ+NWt41pJGd0HA4gAri/+Tva34X/APM/rXyu+0VDflS3QXtOX1zqReJoooCKhuHsrxyoopBOvp4e0/KvR5+z8qKKZJRN9e4V5oop0yKKKKdJFFFFJJFFFFJJFFFFJJFFFFJJFcr9N3Gy/mf5x0UUSL4whyfCtF6LP9i/tf3RWyooppPiKdnwhFFFFQU0UUUUkkUUUUkkUUUUkl/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2524924" y="3279874"/>
            <a:ext cx="4103688" cy="3077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indent="0" algn="l" defTabSz="436381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09119" indent="-272738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90951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27332" indent="-218190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63712" indent="-218190" algn="l" defTabSz="436381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mtClean="0"/>
              <a:t>Umbau von Spiegelreflexkameras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5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Umbau von Spiegelreflex-Kameras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1" y="1320800"/>
            <a:ext cx="3936334" cy="770366"/>
          </a:xfrm>
        </p:spPr>
        <p:txBody>
          <a:bodyPr wrap="none">
            <a:spAutoFit/>
          </a:bodyPr>
          <a:lstStyle/>
          <a:p>
            <a:r>
              <a:rPr lang="de-DE" sz="1800" smtClean="0"/>
              <a:t>EL-Spektrum liegt im Infrarotbereich</a:t>
            </a:r>
          </a:p>
          <a:p>
            <a:r>
              <a:rPr lang="de-DE" sz="1800" smtClean="0"/>
              <a:t>CCD-Sensor ist dort unempfindlich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sp>
        <p:nvSpPr>
          <p:cNvPr id="94" name="Inhaltsplatzhalter 5"/>
          <p:cNvSpPr txBox="1">
            <a:spLocks/>
          </p:cNvSpPr>
          <p:nvPr/>
        </p:nvSpPr>
        <p:spPr>
          <a:xfrm>
            <a:off x="360001" y="3639150"/>
            <a:ext cx="3500317" cy="365127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smtClean="0"/>
              <a:t>Kamera enthält Sperrfilter für IR</a:t>
            </a:r>
          </a:p>
        </p:txBody>
      </p:sp>
      <p:sp>
        <p:nvSpPr>
          <p:cNvPr id="179" name="Inhaltsplatzhalter 5"/>
          <p:cNvSpPr txBox="1">
            <a:spLocks/>
          </p:cNvSpPr>
          <p:nvPr/>
        </p:nvSpPr>
        <p:spPr>
          <a:xfrm>
            <a:off x="690167" y="2212845"/>
            <a:ext cx="2997615" cy="365127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smtClean="0">
                <a:sym typeface="Symbol"/>
              </a:rPr>
              <a:t> Nur schwaches EL-Signal!</a:t>
            </a:r>
            <a:endParaRPr lang="de-DE" sz="1800" smtClean="0"/>
          </a:p>
        </p:txBody>
      </p:sp>
      <p:sp>
        <p:nvSpPr>
          <p:cNvPr id="180" name="Inhaltsplatzhalter 5"/>
          <p:cNvSpPr txBox="1">
            <a:spLocks/>
          </p:cNvSpPr>
          <p:nvPr/>
        </p:nvSpPr>
        <p:spPr>
          <a:xfrm>
            <a:off x="690167" y="4153585"/>
            <a:ext cx="2869375" cy="365127"/>
          </a:xfrm>
          <a:prstGeom prst="rect">
            <a:avLst/>
          </a:prstGeom>
        </p:spPr>
        <p:txBody>
          <a:bodyPr vert="horz" wrap="none" lIns="0" tIns="43638" rIns="0" bIns="43638" rtlCol="0">
            <a:spAutoFit/>
          </a:bodyPr>
          <a:lstStyle>
            <a:lvl1pPr marL="240524" indent="-240524" algn="l" defTabSz="436381" rtl="0" eaLnBrk="1" latinLnBrk="0" hangingPunct="1">
              <a:lnSpc>
                <a:spcPct val="100000"/>
              </a:lnSpc>
              <a:spcBef>
                <a:spcPts val="412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300" b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86000" indent="-23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702000" indent="-198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SzPct val="100000"/>
              <a:buFontTx/>
              <a:buBlip>
                <a:blip r:embed="rId3"/>
              </a:buBlip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36000" indent="-21819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–"/>
              <a:defRPr sz="1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098000" indent="-144000" algn="l" defTabSz="436381" rtl="0" eaLnBrk="1" latinLnBrk="0" hangingPunct="1">
              <a:spcBef>
                <a:spcPct val="20000"/>
              </a:spcBef>
              <a:spcAft>
                <a:spcPts val="572"/>
              </a:spcAft>
              <a:buFont typeface="Arial"/>
              <a:buChar char="»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smtClean="0">
                <a:sym typeface="Symbol"/>
              </a:rPr>
              <a:t> muss ausgebaut werden!</a:t>
            </a:r>
            <a:endParaRPr lang="de-DE" sz="1800" smtClean="0"/>
          </a:p>
        </p:txBody>
      </p:sp>
      <p:grpSp>
        <p:nvGrpSpPr>
          <p:cNvPr id="95" name="Gruppieren 355"/>
          <p:cNvGrpSpPr>
            <a:grpSpLocks/>
          </p:cNvGrpSpPr>
          <p:nvPr/>
        </p:nvGrpSpPr>
        <p:grpSpPr bwMode="auto">
          <a:xfrm>
            <a:off x="4123174" y="4212835"/>
            <a:ext cx="4184651" cy="1846262"/>
            <a:chOff x="2511961" y="620917"/>
            <a:chExt cx="4185605" cy="1845883"/>
          </a:xfrm>
        </p:grpSpPr>
        <p:sp>
          <p:nvSpPr>
            <p:cNvPr id="96" name="Rechteck 95"/>
            <p:cNvSpPr/>
            <p:nvPr/>
          </p:nvSpPr>
          <p:spPr bwMode="auto">
            <a:xfrm>
              <a:off x="3056597" y="659009"/>
              <a:ext cx="3032816" cy="148083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97" name="Rectangle 3850"/>
            <p:cNvSpPr>
              <a:spLocks noChangeArrowheads="1"/>
            </p:cNvSpPr>
            <p:nvPr/>
          </p:nvSpPr>
          <p:spPr bwMode="auto">
            <a:xfrm>
              <a:off x="4958856" y="2328716"/>
              <a:ext cx="1047989" cy="138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000000"/>
                  </a:solidFill>
                  <a:latin typeface="Arial"/>
                </a:rPr>
                <a:t>Wellenlänge </a:t>
              </a:r>
              <a:r>
                <a:rPr lang="de-DE" sz="900" i="1" ker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</a:t>
              </a:r>
              <a:r>
                <a:rPr lang="de-DE" sz="900" ker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 in µm</a:t>
              </a:r>
            </a:p>
          </p:txBody>
        </p:sp>
        <p:sp>
          <p:nvSpPr>
            <p:cNvPr id="98" name="Rectangle 12208"/>
            <p:cNvSpPr>
              <a:spLocks noChangeArrowheads="1"/>
            </p:cNvSpPr>
            <p:nvPr/>
          </p:nvSpPr>
          <p:spPr bwMode="auto">
            <a:xfrm rot="16200000">
              <a:off x="2134273" y="1279534"/>
              <a:ext cx="1031663" cy="276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283891"/>
                  </a:solidFill>
                  <a:latin typeface="Arial"/>
                </a:rPr>
                <a:t>Relative spekt. </a:t>
              </a:r>
            </a:p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283891"/>
                  </a:solidFill>
                  <a:latin typeface="Arial"/>
                </a:rPr>
                <a:t>Empfindlichkeit in %</a:t>
              </a:r>
              <a:endParaRPr lang="de-DE" sz="900" kern="0" baseline="30000">
                <a:solidFill>
                  <a:srgbClr val="283891"/>
                </a:solidFill>
                <a:latin typeface="Arial"/>
              </a:endParaRPr>
            </a:p>
          </p:txBody>
        </p:sp>
        <p:sp>
          <p:nvSpPr>
            <p:cNvPr id="100" name="Rectangle 12208"/>
            <p:cNvSpPr>
              <a:spLocks noChangeArrowheads="1"/>
            </p:cNvSpPr>
            <p:nvPr/>
          </p:nvSpPr>
          <p:spPr bwMode="auto">
            <a:xfrm rot="16200000">
              <a:off x="6023750" y="1286677"/>
              <a:ext cx="1071343" cy="276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056839"/>
                  </a:solidFill>
                  <a:latin typeface="Arial"/>
                </a:rPr>
                <a:t>Relatives Emissions-</a:t>
              </a:r>
            </a:p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056839"/>
                  </a:solidFill>
                  <a:latin typeface="Arial"/>
                </a:rPr>
                <a:t>spektrum in %</a:t>
              </a:r>
              <a:endParaRPr lang="de-DE" sz="900" kern="0" baseline="30000">
                <a:solidFill>
                  <a:srgbClr val="056839"/>
                </a:solidFill>
                <a:latin typeface="Arial"/>
              </a:endParaRPr>
            </a:p>
          </p:txBody>
        </p:sp>
        <p:sp>
          <p:nvSpPr>
            <p:cNvPr id="101" name="Rectangle 12183"/>
            <p:cNvSpPr>
              <a:spLocks noChangeArrowheads="1"/>
            </p:cNvSpPr>
            <p:nvPr/>
          </p:nvSpPr>
          <p:spPr bwMode="auto">
            <a:xfrm>
              <a:off x="2858115" y="1057390"/>
              <a:ext cx="125441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70</a:t>
              </a:r>
            </a:p>
          </p:txBody>
        </p:sp>
        <p:sp>
          <p:nvSpPr>
            <p:cNvPr id="102" name="Rectangle 12185"/>
            <p:cNvSpPr>
              <a:spLocks noChangeArrowheads="1"/>
            </p:cNvSpPr>
            <p:nvPr/>
          </p:nvSpPr>
          <p:spPr bwMode="auto">
            <a:xfrm>
              <a:off x="2793012" y="620917"/>
              <a:ext cx="190543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100</a:t>
              </a:r>
            </a:p>
          </p:txBody>
        </p:sp>
        <p:sp>
          <p:nvSpPr>
            <p:cNvPr id="103" name="Rectangle 12176"/>
            <p:cNvSpPr>
              <a:spLocks noChangeArrowheads="1"/>
            </p:cNvSpPr>
            <p:nvPr/>
          </p:nvSpPr>
          <p:spPr bwMode="auto">
            <a:xfrm>
              <a:off x="2920041" y="2085878"/>
              <a:ext cx="63514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</a:t>
              </a:r>
            </a:p>
          </p:txBody>
        </p:sp>
        <p:sp>
          <p:nvSpPr>
            <p:cNvPr id="104" name="Rectangle 12177"/>
            <p:cNvSpPr>
              <a:spLocks noChangeArrowheads="1"/>
            </p:cNvSpPr>
            <p:nvPr/>
          </p:nvSpPr>
          <p:spPr bwMode="auto">
            <a:xfrm>
              <a:off x="2854939" y="1936684"/>
              <a:ext cx="128616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10</a:t>
              </a:r>
            </a:p>
          </p:txBody>
        </p:sp>
        <p:sp>
          <p:nvSpPr>
            <p:cNvPr id="105" name="Rectangle 12178"/>
            <p:cNvSpPr>
              <a:spLocks noChangeArrowheads="1"/>
            </p:cNvSpPr>
            <p:nvPr/>
          </p:nvSpPr>
          <p:spPr bwMode="auto">
            <a:xfrm>
              <a:off x="2854939" y="1790664"/>
              <a:ext cx="128616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20</a:t>
              </a:r>
            </a:p>
          </p:txBody>
        </p:sp>
        <p:sp>
          <p:nvSpPr>
            <p:cNvPr id="106" name="Rectangle 12179"/>
            <p:cNvSpPr>
              <a:spLocks noChangeArrowheads="1"/>
            </p:cNvSpPr>
            <p:nvPr/>
          </p:nvSpPr>
          <p:spPr bwMode="auto">
            <a:xfrm>
              <a:off x="2854939" y="1644644"/>
              <a:ext cx="128616" cy="80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30</a:t>
              </a:r>
            </a:p>
          </p:txBody>
        </p:sp>
        <p:sp>
          <p:nvSpPr>
            <p:cNvPr id="107" name="Rectangle 12180"/>
            <p:cNvSpPr>
              <a:spLocks noChangeArrowheads="1"/>
            </p:cNvSpPr>
            <p:nvPr/>
          </p:nvSpPr>
          <p:spPr bwMode="auto">
            <a:xfrm>
              <a:off x="2854939" y="1498624"/>
              <a:ext cx="128616" cy="80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40</a:t>
              </a:r>
            </a:p>
          </p:txBody>
        </p:sp>
        <p:sp>
          <p:nvSpPr>
            <p:cNvPr id="108" name="Rectangle 12181"/>
            <p:cNvSpPr>
              <a:spLocks noChangeArrowheads="1"/>
            </p:cNvSpPr>
            <p:nvPr/>
          </p:nvSpPr>
          <p:spPr bwMode="auto">
            <a:xfrm>
              <a:off x="2854939" y="1352604"/>
              <a:ext cx="128616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50</a:t>
              </a:r>
            </a:p>
          </p:txBody>
        </p:sp>
        <p:sp>
          <p:nvSpPr>
            <p:cNvPr id="109" name="Rectangle 12182"/>
            <p:cNvSpPr>
              <a:spLocks noChangeArrowheads="1"/>
            </p:cNvSpPr>
            <p:nvPr/>
          </p:nvSpPr>
          <p:spPr bwMode="auto">
            <a:xfrm>
              <a:off x="2854939" y="1206584"/>
              <a:ext cx="128616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60</a:t>
              </a:r>
            </a:p>
          </p:txBody>
        </p:sp>
        <p:sp>
          <p:nvSpPr>
            <p:cNvPr id="110" name="Rectangle 12184"/>
            <p:cNvSpPr>
              <a:spLocks noChangeArrowheads="1"/>
            </p:cNvSpPr>
            <p:nvPr/>
          </p:nvSpPr>
          <p:spPr bwMode="auto">
            <a:xfrm>
              <a:off x="2858115" y="911370"/>
              <a:ext cx="125441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80</a:t>
              </a:r>
            </a:p>
          </p:txBody>
        </p:sp>
        <p:sp>
          <p:nvSpPr>
            <p:cNvPr id="111" name="Rectangle 12186"/>
            <p:cNvSpPr>
              <a:spLocks noChangeArrowheads="1"/>
            </p:cNvSpPr>
            <p:nvPr/>
          </p:nvSpPr>
          <p:spPr bwMode="auto">
            <a:xfrm>
              <a:off x="2972441" y="2190632"/>
              <a:ext cx="161962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0,3</a:t>
              </a:r>
            </a:p>
          </p:txBody>
        </p:sp>
        <p:sp>
          <p:nvSpPr>
            <p:cNvPr id="112" name="Rectangle 12186"/>
            <p:cNvSpPr>
              <a:spLocks noChangeArrowheads="1"/>
            </p:cNvSpPr>
            <p:nvPr/>
          </p:nvSpPr>
          <p:spPr bwMode="auto">
            <a:xfrm>
              <a:off x="3247141" y="2190632"/>
              <a:ext cx="160375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0,4</a:t>
              </a:r>
            </a:p>
          </p:txBody>
        </p:sp>
        <p:sp>
          <p:nvSpPr>
            <p:cNvPr id="113" name="Rectangle 12186"/>
            <p:cNvSpPr>
              <a:spLocks noChangeArrowheads="1"/>
            </p:cNvSpPr>
            <p:nvPr/>
          </p:nvSpPr>
          <p:spPr bwMode="auto">
            <a:xfrm>
              <a:off x="3528193" y="2190632"/>
              <a:ext cx="158786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0,5</a:t>
              </a:r>
            </a:p>
          </p:txBody>
        </p:sp>
        <p:sp>
          <p:nvSpPr>
            <p:cNvPr id="114" name="Rectangle 12186"/>
            <p:cNvSpPr>
              <a:spLocks noChangeArrowheads="1"/>
            </p:cNvSpPr>
            <p:nvPr/>
          </p:nvSpPr>
          <p:spPr bwMode="auto">
            <a:xfrm>
              <a:off x="4074417" y="2190632"/>
              <a:ext cx="158786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0,7</a:t>
              </a:r>
            </a:p>
          </p:txBody>
        </p:sp>
        <p:sp>
          <p:nvSpPr>
            <p:cNvPr id="115" name="Rectangle 12186"/>
            <p:cNvSpPr>
              <a:spLocks noChangeArrowheads="1"/>
            </p:cNvSpPr>
            <p:nvPr/>
          </p:nvSpPr>
          <p:spPr bwMode="auto">
            <a:xfrm>
              <a:off x="3799717" y="2190632"/>
              <a:ext cx="161962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0,6</a:t>
              </a:r>
            </a:p>
          </p:txBody>
        </p:sp>
        <p:sp>
          <p:nvSpPr>
            <p:cNvPr id="116" name="Rectangle 12186"/>
            <p:cNvSpPr>
              <a:spLocks noChangeArrowheads="1"/>
            </p:cNvSpPr>
            <p:nvPr/>
          </p:nvSpPr>
          <p:spPr bwMode="auto">
            <a:xfrm>
              <a:off x="4355468" y="2190632"/>
              <a:ext cx="158786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0,8</a:t>
              </a:r>
            </a:p>
          </p:txBody>
        </p:sp>
        <p:sp>
          <p:nvSpPr>
            <p:cNvPr id="117" name="Rectangle 12186"/>
            <p:cNvSpPr>
              <a:spLocks noChangeArrowheads="1"/>
            </p:cNvSpPr>
            <p:nvPr/>
          </p:nvSpPr>
          <p:spPr bwMode="auto">
            <a:xfrm>
              <a:off x="4626993" y="2190632"/>
              <a:ext cx="160374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0,9</a:t>
              </a:r>
            </a:p>
          </p:txBody>
        </p:sp>
        <p:sp>
          <p:nvSpPr>
            <p:cNvPr id="118" name="Rectangle 12186"/>
            <p:cNvSpPr>
              <a:spLocks noChangeArrowheads="1"/>
            </p:cNvSpPr>
            <p:nvPr/>
          </p:nvSpPr>
          <p:spPr bwMode="auto">
            <a:xfrm>
              <a:off x="5179569" y="2190632"/>
              <a:ext cx="161962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1,1</a:t>
              </a:r>
            </a:p>
          </p:txBody>
        </p:sp>
        <p:sp>
          <p:nvSpPr>
            <p:cNvPr id="119" name="Rectangle 12186"/>
            <p:cNvSpPr>
              <a:spLocks noChangeArrowheads="1"/>
            </p:cNvSpPr>
            <p:nvPr/>
          </p:nvSpPr>
          <p:spPr bwMode="auto">
            <a:xfrm>
              <a:off x="4906457" y="2190632"/>
              <a:ext cx="160374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1,0</a:t>
              </a:r>
            </a:p>
          </p:txBody>
        </p:sp>
        <p:sp>
          <p:nvSpPr>
            <p:cNvPr id="120" name="Rectangle 12186"/>
            <p:cNvSpPr>
              <a:spLocks noChangeArrowheads="1"/>
            </p:cNvSpPr>
            <p:nvPr/>
          </p:nvSpPr>
          <p:spPr bwMode="auto">
            <a:xfrm>
              <a:off x="5460620" y="2190632"/>
              <a:ext cx="160375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1,2</a:t>
              </a:r>
            </a:p>
          </p:txBody>
        </p:sp>
        <p:sp>
          <p:nvSpPr>
            <p:cNvPr id="121" name="Rectangle 12186"/>
            <p:cNvSpPr>
              <a:spLocks noChangeArrowheads="1"/>
            </p:cNvSpPr>
            <p:nvPr/>
          </p:nvSpPr>
          <p:spPr bwMode="auto">
            <a:xfrm>
              <a:off x="5735321" y="2190632"/>
              <a:ext cx="160374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1,3</a:t>
              </a:r>
            </a:p>
          </p:txBody>
        </p:sp>
        <p:sp>
          <p:nvSpPr>
            <p:cNvPr id="122" name="Rectangle 12186"/>
            <p:cNvSpPr>
              <a:spLocks noChangeArrowheads="1"/>
            </p:cNvSpPr>
            <p:nvPr/>
          </p:nvSpPr>
          <p:spPr bwMode="auto">
            <a:xfrm>
              <a:off x="6011609" y="2190632"/>
              <a:ext cx="160374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1,4</a:t>
              </a:r>
            </a:p>
          </p:txBody>
        </p:sp>
        <p:sp>
          <p:nvSpPr>
            <p:cNvPr id="123" name="Rectangle 12185"/>
            <p:cNvSpPr>
              <a:spLocks noChangeArrowheads="1"/>
            </p:cNvSpPr>
            <p:nvPr/>
          </p:nvSpPr>
          <p:spPr bwMode="auto">
            <a:xfrm>
              <a:off x="2858115" y="760589"/>
              <a:ext cx="125441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90</a:t>
              </a:r>
            </a:p>
          </p:txBody>
        </p:sp>
        <p:sp>
          <p:nvSpPr>
            <p:cNvPr id="124" name="Line 8116"/>
            <p:cNvSpPr>
              <a:spLocks noChangeShapeType="1"/>
            </p:cNvSpPr>
            <p:nvPr/>
          </p:nvSpPr>
          <p:spPr bwMode="auto">
            <a:xfrm flipH="1">
              <a:off x="6091002" y="660596"/>
              <a:ext cx="0" cy="150622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25" name="Line 20400"/>
            <p:cNvSpPr>
              <a:spLocks noChangeShapeType="1"/>
            </p:cNvSpPr>
            <p:nvPr/>
          </p:nvSpPr>
          <p:spPr bwMode="auto">
            <a:xfrm>
              <a:off x="3055010" y="660596"/>
              <a:ext cx="0" cy="150622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26" name="Line 20400"/>
            <p:cNvSpPr>
              <a:spLocks noChangeShapeType="1"/>
            </p:cNvSpPr>
            <p:nvPr/>
          </p:nvSpPr>
          <p:spPr bwMode="auto">
            <a:xfrm>
              <a:off x="3331298" y="660596"/>
              <a:ext cx="0" cy="150622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27" name="Line 20400"/>
            <p:cNvSpPr>
              <a:spLocks noChangeShapeType="1"/>
            </p:cNvSpPr>
            <p:nvPr/>
          </p:nvSpPr>
          <p:spPr bwMode="auto">
            <a:xfrm>
              <a:off x="3607586" y="660596"/>
              <a:ext cx="0" cy="150622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28" name="Line 20400"/>
            <p:cNvSpPr>
              <a:spLocks noChangeShapeType="1"/>
            </p:cNvSpPr>
            <p:nvPr/>
          </p:nvSpPr>
          <p:spPr bwMode="auto">
            <a:xfrm>
              <a:off x="3883874" y="660596"/>
              <a:ext cx="0" cy="150622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29" name="Line 20400"/>
            <p:cNvSpPr>
              <a:spLocks noChangeShapeType="1"/>
            </p:cNvSpPr>
            <p:nvPr/>
          </p:nvSpPr>
          <p:spPr bwMode="auto">
            <a:xfrm>
              <a:off x="4160162" y="660596"/>
              <a:ext cx="0" cy="150622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30" name="Line 20400"/>
            <p:cNvSpPr>
              <a:spLocks noChangeShapeType="1"/>
            </p:cNvSpPr>
            <p:nvPr/>
          </p:nvSpPr>
          <p:spPr bwMode="auto">
            <a:xfrm>
              <a:off x="4436450" y="660596"/>
              <a:ext cx="0" cy="150622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31" name="Line 20400"/>
            <p:cNvSpPr>
              <a:spLocks noChangeShapeType="1"/>
            </p:cNvSpPr>
            <p:nvPr/>
          </p:nvSpPr>
          <p:spPr bwMode="auto">
            <a:xfrm>
              <a:off x="4712738" y="660596"/>
              <a:ext cx="0" cy="150622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32" name="Line 20400"/>
            <p:cNvSpPr>
              <a:spLocks noChangeShapeType="1"/>
            </p:cNvSpPr>
            <p:nvPr/>
          </p:nvSpPr>
          <p:spPr bwMode="auto">
            <a:xfrm>
              <a:off x="4989026" y="660596"/>
              <a:ext cx="0" cy="150622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33" name="Line 20400"/>
            <p:cNvSpPr>
              <a:spLocks noChangeShapeType="1"/>
            </p:cNvSpPr>
            <p:nvPr/>
          </p:nvSpPr>
          <p:spPr bwMode="auto">
            <a:xfrm>
              <a:off x="5265314" y="660596"/>
              <a:ext cx="0" cy="150622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34" name="Line 20400"/>
            <p:cNvSpPr>
              <a:spLocks noChangeShapeType="1"/>
            </p:cNvSpPr>
            <p:nvPr/>
          </p:nvSpPr>
          <p:spPr bwMode="auto">
            <a:xfrm>
              <a:off x="5541602" y="660596"/>
              <a:ext cx="0" cy="150622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35" name="Line 20400"/>
            <p:cNvSpPr>
              <a:spLocks noChangeShapeType="1"/>
            </p:cNvSpPr>
            <p:nvPr/>
          </p:nvSpPr>
          <p:spPr bwMode="auto">
            <a:xfrm>
              <a:off x="5817890" y="660596"/>
              <a:ext cx="0" cy="150622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grpSp>
          <p:nvGrpSpPr>
            <p:cNvPr id="136" name="Gruppieren 118"/>
            <p:cNvGrpSpPr>
              <a:grpSpLocks/>
            </p:cNvGrpSpPr>
            <p:nvPr/>
          </p:nvGrpSpPr>
          <p:grpSpPr bwMode="auto">
            <a:xfrm>
              <a:off x="3008073" y="657200"/>
              <a:ext cx="3135667" cy="1482725"/>
              <a:chOff x="3381189" y="467605"/>
              <a:chExt cx="3059112" cy="1947862"/>
            </a:xfrm>
          </p:grpSpPr>
          <p:sp>
            <p:nvSpPr>
              <p:cNvPr id="168" name="Line 8110"/>
              <p:cNvSpPr>
                <a:spLocks noChangeShapeType="1"/>
              </p:cNvSpPr>
              <p:nvPr/>
            </p:nvSpPr>
            <p:spPr bwMode="auto">
              <a:xfrm>
                <a:off x="3380507" y="2015023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69" name="Line 8111"/>
              <p:cNvSpPr>
                <a:spLocks noChangeShapeType="1"/>
              </p:cNvSpPr>
              <p:nvPr/>
            </p:nvSpPr>
            <p:spPr bwMode="auto">
              <a:xfrm>
                <a:off x="3380507" y="1821112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0" name="Line 8114"/>
              <p:cNvSpPr>
                <a:spLocks noChangeShapeType="1"/>
              </p:cNvSpPr>
              <p:nvPr/>
            </p:nvSpPr>
            <p:spPr bwMode="auto">
              <a:xfrm>
                <a:off x="3380507" y="1243545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1" name="Line 8115"/>
              <p:cNvSpPr>
                <a:spLocks noChangeShapeType="1"/>
              </p:cNvSpPr>
              <p:nvPr/>
            </p:nvSpPr>
            <p:spPr bwMode="auto">
              <a:xfrm>
                <a:off x="3380507" y="1049634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2" name="Line 8116"/>
              <p:cNvSpPr>
                <a:spLocks noChangeShapeType="1"/>
              </p:cNvSpPr>
              <p:nvPr/>
            </p:nvSpPr>
            <p:spPr bwMode="auto">
              <a:xfrm>
                <a:off x="3380507" y="855721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3" name="Line 8109"/>
              <p:cNvSpPr>
                <a:spLocks noChangeShapeType="1"/>
              </p:cNvSpPr>
              <p:nvPr/>
            </p:nvSpPr>
            <p:spPr bwMode="auto">
              <a:xfrm>
                <a:off x="3380507" y="2208936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4" name="Line 8113"/>
              <p:cNvSpPr>
                <a:spLocks noChangeShapeType="1"/>
              </p:cNvSpPr>
              <p:nvPr/>
            </p:nvSpPr>
            <p:spPr bwMode="auto">
              <a:xfrm>
                <a:off x="3380507" y="1435372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5" name="Line 8112"/>
              <p:cNvSpPr>
                <a:spLocks noChangeShapeType="1"/>
              </p:cNvSpPr>
              <p:nvPr/>
            </p:nvSpPr>
            <p:spPr bwMode="auto">
              <a:xfrm>
                <a:off x="3380507" y="1627199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6" name="Line 8116"/>
              <p:cNvSpPr>
                <a:spLocks noChangeShapeType="1"/>
              </p:cNvSpPr>
              <p:nvPr/>
            </p:nvSpPr>
            <p:spPr bwMode="auto">
              <a:xfrm>
                <a:off x="3380507" y="663894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7" name="Line 8116"/>
              <p:cNvSpPr>
                <a:spLocks noChangeShapeType="1"/>
              </p:cNvSpPr>
              <p:nvPr/>
            </p:nvSpPr>
            <p:spPr bwMode="auto">
              <a:xfrm>
                <a:off x="3380507" y="469982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78" name="Line 8109"/>
              <p:cNvSpPr>
                <a:spLocks noChangeShapeType="1"/>
              </p:cNvSpPr>
              <p:nvPr/>
            </p:nvSpPr>
            <p:spPr bwMode="auto">
              <a:xfrm>
                <a:off x="3380507" y="2415358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137" name="Freeform 32563"/>
            <p:cNvSpPr>
              <a:spLocks/>
            </p:cNvSpPr>
            <p:nvPr/>
          </p:nvSpPr>
          <p:spPr bwMode="auto">
            <a:xfrm>
              <a:off x="3056597" y="654247"/>
              <a:ext cx="2496119" cy="1485595"/>
            </a:xfrm>
            <a:custGeom>
              <a:avLst/>
              <a:gdLst>
                <a:gd name="T0" fmla="*/ 2147483647 w 10000"/>
                <a:gd name="T1" fmla="*/ 2147483647 h 10014"/>
                <a:gd name="T2" fmla="*/ 2147483647 w 10000"/>
                <a:gd name="T3" fmla="*/ 0 h 10014"/>
                <a:gd name="T4" fmla="*/ 2147483647 w 10000"/>
                <a:gd name="T5" fmla="*/ 2147483647 h 10014"/>
                <a:gd name="T6" fmla="*/ 2147483647 w 10000"/>
                <a:gd name="T7" fmla="*/ 2147483647 h 10014"/>
                <a:gd name="T8" fmla="*/ 0 w 10000"/>
                <a:gd name="T9" fmla="*/ 2147483647 h 100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14"/>
                <a:gd name="T17" fmla="*/ 10000 w 10000"/>
                <a:gd name="T18" fmla="*/ 10014 h 10014"/>
                <a:gd name="connsiteX0" fmla="*/ 10122 w 10122"/>
                <a:gd name="connsiteY0" fmla="*/ 10808 h 10808"/>
                <a:gd name="connsiteX1" fmla="*/ 7417 w 10122"/>
                <a:gd name="connsiteY1" fmla="*/ 0 h 10808"/>
                <a:gd name="connsiteX2" fmla="*/ 6682 w 10122"/>
                <a:gd name="connsiteY2" fmla="*/ 401 h 10808"/>
                <a:gd name="connsiteX3" fmla="*/ 1357 w 10122"/>
                <a:gd name="connsiteY3" fmla="*/ 5647 h 10808"/>
                <a:gd name="connsiteX4" fmla="*/ 0 w 10122"/>
                <a:gd name="connsiteY4" fmla="*/ 9961 h 10808"/>
                <a:gd name="connsiteX0" fmla="*/ 10351 w 10351"/>
                <a:gd name="connsiteY0" fmla="*/ 10808 h 10808"/>
                <a:gd name="connsiteX1" fmla="*/ 7646 w 10351"/>
                <a:gd name="connsiteY1" fmla="*/ 0 h 10808"/>
                <a:gd name="connsiteX2" fmla="*/ 1001 w 10351"/>
                <a:gd name="connsiteY2" fmla="*/ 4826 h 10808"/>
                <a:gd name="connsiteX3" fmla="*/ 1586 w 10351"/>
                <a:gd name="connsiteY3" fmla="*/ 5647 h 10808"/>
                <a:gd name="connsiteX4" fmla="*/ 229 w 10351"/>
                <a:gd name="connsiteY4" fmla="*/ 9961 h 10808"/>
                <a:gd name="connsiteX0" fmla="*/ 10351 w 10351"/>
                <a:gd name="connsiteY0" fmla="*/ 10158 h 10158"/>
                <a:gd name="connsiteX1" fmla="*/ 3743 w 10351"/>
                <a:gd name="connsiteY1" fmla="*/ 0 h 10158"/>
                <a:gd name="connsiteX2" fmla="*/ 1001 w 10351"/>
                <a:gd name="connsiteY2" fmla="*/ 4176 h 10158"/>
                <a:gd name="connsiteX3" fmla="*/ 1586 w 10351"/>
                <a:gd name="connsiteY3" fmla="*/ 4997 h 10158"/>
                <a:gd name="connsiteX4" fmla="*/ 229 w 10351"/>
                <a:gd name="connsiteY4" fmla="*/ 9311 h 10158"/>
                <a:gd name="connsiteX0" fmla="*/ 10351 w 10351"/>
                <a:gd name="connsiteY0" fmla="*/ 10137 h 10137"/>
                <a:gd name="connsiteX1" fmla="*/ 3643 w 10351"/>
                <a:gd name="connsiteY1" fmla="*/ 0 h 10137"/>
                <a:gd name="connsiteX2" fmla="*/ 1001 w 10351"/>
                <a:gd name="connsiteY2" fmla="*/ 4155 h 10137"/>
                <a:gd name="connsiteX3" fmla="*/ 1586 w 10351"/>
                <a:gd name="connsiteY3" fmla="*/ 4976 h 10137"/>
                <a:gd name="connsiteX4" fmla="*/ 229 w 10351"/>
                <a:gd name="connsiteY4" fmla="*/ 9290 h 10137"/>
                <a:gd name="connsiteX0" fmla="*/ 10351 w 10351"/>
                <a:gd name="connsiteY0" fmla="*/ 10220 h 10220"/>
                <a:gd name="connsiteX1" fmla="*/ 3766 w 10351"/>
                <a:gd name="connsiteY1" fmla="*/ 0 h 10220"/>
                <a:gd name="connsiteX2" fmla="*/ 1001 w 10351"/>
                <a:gd name="connsiteY2" fmla="*/ 4238 h 10220"/>
                <a:gd name="connsiteX3" fmla="*/ 1586 w 10351"/>
                <a:gd name="connsiteY3" fmla="*/ 5059 h 10220"/>
                <a:gd name="connsiteX4" fmla="*/ 229 w 10351"/>
                <a:gd name="connsiteY4" fmla="*/ 9373 h 10220"/>
                <a:gd name="connsiteX0" fmla="*/ 10351 w 10351"/>
                <a:gd name="connsiteY0" fmla="*/ 10137 h 10137"/>
                <a:gd name="connsiteX1" fmla="*/ 3837 w 10351"/>
                <a:gd name="connsiteY1" fmla="*/ 0 h 10137"/>
                <a:gd name="connsiteX2" fmla="*/ 1001 w 10351"/>
                <a:gd name="connsiteY2" fmla="*/ 4155 h 10137"/>
                <a:gd name="connsiteX3" fmla="*/ 1586 w 10351"/>
                <a:gd name="connsiteY3" fmla="*/ 4976 h 10137"/>
                <a:gd name="connsiteX4" fmla="*/ 229 w 10351"/>
                <a:gd name="connsiteY4" fmla="*/ 9290 h 10137"/>
                <a:gd name="connsiteX0" fmla="*/ 10351 w 10351"/>
                <a:gd name="connsiteY0" fmla="*/ 10169 h 10169"/>
                <a:gd name="connsiteX1" fmla="*/ 3837 w 10351"/>
                <a:gd name="connsiteY1" fmla="*/ 32 h 10169"/>
                <a:gd name="connsiteX2" fmla="*/ 1001 w 10351"/>
                <a:gd name="connsiteY2" fmla="*/ 4187 h 10169"/>
                <a:gd name="connsiteX3" fmla="*/ 1586 w 10351"/>
                <a:gd name="connsiteY3" fmla="*/ 5008 h 10169"/>
                <a:gd name="connsiteX4" fmla="*/ 229 w 10351"/>
                <a:gd name="connsiteY4" fmla="*/ 9322 h 10169"/>
                <a:gd name="connsiteX0" fmla="*/ 10351 w 10351"/>
                <a:gd name="connsiteY0" fmla="*/ 10169 h 10406"/>
                <a:gd name="connsiteX1" fmla="*/ 3837 w 10351"/>
                <a:gd name="connsiteY1" fmla="*/ 32 h 10406"/>
                <a:gd name="connsiteX2" fmla="*/ 1001 w 10351"/>
                <a:gd name="connsiteY2" fmla="*/ 4187 h 10406"/>
                <a:gd name="connsiteX3" fmla="*/ 1586 w 10351"/>
                <a:gd name="connsiteY3" fmla="*/ 5008 h 10406"/>
                <a:gd name="connsiteX4" fmla="*/ 229 w 10351"/>
                <a:gd name="connsiteY4" fmla="*/ 9322 h 10406"/>
                <a:gd name="connsiteX0" fmla="*/ 10351 w 10351"/>
                <a:gd name="connsiteY0" fmla="*/ 10202 h 10439"/>
                <a:gd name="connsiteX1" fmla="*/ 3837 w 10351"/>
                <a:gd name="connsiteY1" fmla="*/ 65 h 10439"/>
                <a:gd name="connsiteX2" fmla="*/ 1001 w 10351"/>
                <a:gd name="connsiteY2" fmla="*/ 4220 h 10439"/>
                <a:gd name="connsiteX3" fmla="*/ 1586 w 10351"/>
                <a:gd name="connsiteY3" fmla="*/ 5041 h 10439"/>
                <a:gd name="connsiteX4" fmla="*/ 229 w 10351"/>
                <a:gd name="connsiteY4" fmla="*/ 9355 h 10439"/>
                <a:gd name="connsiteX0" fmla="*/ 10351 w 10351"/>
                <a:gd name="connsiteY0" fmla="*/ 10202 h 10439"/>
                <a:gd name="connsiteX1" fmla="*/ 3837 w 10351"/>
                <a:gd name="connsiteY1" fmla="*/ 65 h 10439"/>
                <a:gd name="connsiteX2" fmla="*/ 1001 w 10351"/>
                <a:gd name="connsiteY2" fmla="*/ 4220 h 10439"/>
                <a:gd name="connsiteX3" fmla="*/ 1586 w 10351"/>
                <a:gd name="connsiteY3" fmla="*/ 5041 h 10439"/>
                <a:gd name="connsiteX4" fmla="*/ 229 w 10351"/>
                <a:gd name="connsiteY4" fmla="*/ 9355 h 10439"/>
                <a:gd name="connsiteX0" fmla="*/ 10668 w 10668"/>
                <a:gd name="connsiteY0" fmla="*/ 10202 h 10439"/>
                <a:gd name="connsiteX1" fmla="*/ 4154 w 10668"/>
                <a:gd name="connsiteY1" fmla="*/ 65 h 10439"/>
                <a:gd name="connsiteX2" fmla="*/ 1001 w 10668"/>
                <a:gd name="connsiteY2" fmla="*/ 5006 h 10439"/>
                <a:gd name="connsiteX3" fmla="*/ 1903 w 10668"/>
                <a:gd name="connsiteY3" fmla="*/ 5041 h 10439"/>
                <a:gd name="connsiteX4" fmla="*/ 546 w 10668"/>
                <a:gd name="connsiteY4" fmla="*/ 9355 h 10439"/>
                <a:gd name="connsiteX0" fmla="*/ 11568 w 11568"/>
                <a:gd name="connsiteY0" fmla="*/ 10202 h 10439"/>
                <a:gd name="connsiteX1" fmla="*/ 5054 w 11568"/>
                <a:gd name="connsiteY1" fmla="*/ 65 h 10439"/>
                <a:gd name="connsiteX2" fmla="*/ 1901 w 11568"/>
                <a:gd name="connsiteY2" fmla="*/ 5006 h 10439"/>
                <a:gd name="connsiteX3" fmla="*/ 1118 w 11568"/>
                <a:gd name="connsiteY3" fmla="*/ 4254 h 10439"/>
                <a:gd name="connsiteX4" fmla="*/ 1446 w 11568"/>
                <a:gd name="connsiteY4" fmla="*/ 9355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99 w 11666"/>
                <a:gd name="connsiteY2" fmla="*/ 5006 h 10439"/>
                <a:gd name="connsiteX3" fmla="*/ 1216 w 11666"/>
                <a:gd name="connsiteY3" fmla="*/ 4254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3 w 11666"/>
                <a:gd name="connsiteY2" fmla="*/ 5152 h 10439"/>
                <a:gd name="connsiteX3" fmla="*/ 1216 w 11666"/>
                <a:gd name="connsiteY3" fmla="*/ 4254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8 w 11666"/>
                <a:gd name="connsiteY2" fmla="*/ 5085 h 10439"/>
                <a:gd name="connsiteX3" fmla="*/ 1216 w 11666"/>
                <a:gd name="connsiteY3" fmla="*/ 4254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8 w 11666"/>
                <a:gd name="connsiteY2" fmla="*/ 5085 h 10439"/>
                <a:gd name="connsiteX3" fmla="*/ 1216 w 11666"/>
                <a:gd name="connsiteY3" fmla="*/ 4254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8 w 11666"/>
                <a:gd name="connsiteY2" fmla="*/ 5085 h 10439"/>
                <a:gd name="connsiteX3" fmla="*/ 1561 w 11666"/>
                <a:gd name="connsiteY3" fmla="*/ 5139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8 w 11666"/>
                <a:gd name="connsiteY2" fmla="*/ 5085 h 10439"/>
                <a:gd name="connsiteX3" fmla="*/ 1561 w 11666"/>
                <a:gd name="connsiteY3" fmla="*/ 5139 h 10439"/>
                <a:gd name="connsiteX4" fmla="*/ 0 w 11666"/>
                <a:gd name="connsiteY4" fmla="*/ 5399 h 10439"/>
                <a:gd name="connsiteX0" fmla="*/ 11223 w 11223"/>
                <a:gd name="connsiteY0" fmla="*/ 10202 h 10439"/>
                <a:gd name="connsiteX1" fmla="*/ 4709 w 11223"/>
                <a:gd name="connsiteY1" fmla="*/ 65 h 10439"/>
                <a:gd name="connsiteX2" fmla="*/ 1515 w 11223"/>
                <a:gd name="connsiteY2" fmla="*/ 5085 h 10439"/>
                <a:gd name="connsiteX3" fmla="*/ 1118 w 11223"/>
                <a:gd name="connsiteY3" fmla="*/ 5139 h 10439"/>
                <a:gd name="connsiteX4" fmla="*/ 799 w 11223"/>
                <a:gd name="connsiteY4" fmla="*/ 5243 h 10439"/>
                <a:gd name="connsiteX0" fmla="*/ 11562 w 11562"/>
                <a:gd name="connsiteY0" fmla="*/ 10202 h 10439"/>
                <a:gd name="connsiteX1" fmla="*/ 5048 w 11562"/>
                <a:gd name="connsiteY1" fmla="*/ 65 h 10439"/>
                <a:gd name="connsiteX2" fmla="*/ 1854 w 11562"/>
                <a:gd name="connsiteY2" fmla="*/ 5085 h 10439"/>
                <a:gd name="connsiteX3" fmla="*/ 1457 w 11562"/>
                <a:gd name="connsiteY3" fmla="*/ 5139 h 10439"/>
                <a:gd name="connsiteX4" fmla="*/ 0 w 11562"/>
                <a:gd name="connsiteY4" fmla="*/ 5536 h 10439"/>
                <a:gd name="connsiteX0" fmla="*/ 11223 w 11223"/>
                <a:gd name="connsiteY0" fmla="*/ 10202 h 10439"/>
                <a:gd name="connsiteX1" fmla="*/ 4709 w 11223"/>
                <a:gd name="connsiteY1" fmla="*/ 65 h 10439"/>
                <a:gd name="connsiteX2" fmla="*/ 1515 w 11223"/>
                <a:gd name="connsiteY2" fmla="*/ 5085 h 10439"/>
                <a:gd name="connsiteX3" fmla="*/ 1118 w 11223"/>
                <a:gd name="connsiteY3" fmla="*/ 5139 h 10439"/>
                <a:gd name="connsiteX4" fmla="*/ 709 w 11223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630"/>
                <a:gd name="connsiteX1" fmla="*/ 4000 w 10514"/>
                <a:gd name="connsiteY1" fmla="*/ 65 h 10630"/>
                <a:gd name="connsiteX2" fmla="*/ 806 w 10514"/>
                <a:gd name="connsiteY2" fmla="*/ 5085 h 10630"/>
                <a:gd name="connsiteX3" fmla="*/ 409 w 10514"/>
                <a:gd name="connsiteY3" fmla="*/ 5139 h 10630"/>
                <a:gd name="connsiteX4" fmla="*/ 0 w 10514"/>
                <a:gd name="connsiteY4" fmla="*/ 5192 h 10630"/>
                <a:gd name="connsiteX0" fmla="*/ 10514 w 10514"/>
                <a:gd name="connsiteY0" fmla="*/ 10202 h 10528"/>
                <a:gd name="connsiteX1" fmla="*/ 4000 w 10514"/>
                <a:gd name="connsiteY1" fmla="*/ 65 h 10528"/>
                <a:gd name="connsiteX2" fmla="*/ 806 w 10514"/>
                <a:gd name="connsiteY2" fmla="*/ 5085 h 10528"/>
                <a:gd name="connsiteX3" fmla="*/ 409 w 10514"/>
                <a:gd name="connsiteY3" fmla="*/ 5139 h 10528"/>
                <a:gd name="connsiteX4" fmla="*/ 0 w 10514"/>
                <a:gd name="connsiteY4" fmla="*/ 5192 h 10528"/>
                <a:gd name="connsiteX0" fmla="*/ 10514 w 10514"/>
                <a:gd name="connsiteY0" fmla="*/ 10268 h 10594"/>
                <a:gd name="connsiteX1" fmla="*/ 4000 w 10514"/>
                <a:gd name="connsiteY1" fmla="*/ 131 h 10594"/>
                <a:gd name="connsiteX2" fmla="*/ 806 w 10514"/>
                <a:gd name="connsiteY2" fmla="*/ 5151 h 10594"/>
                <a:gd name="connsiteX3" fmla="*/ 409 w 10514"/>
                <a:gd name="connsiteY3" fmla="*/ 5205 h 10594"/>
                <a:gd name="connsiteX4" fmla="*/ 0 w 10514"/>
                <a:gd name="connsiteY4" fmla="*/ 5258 h 10594"/>
                <a:gd name="connsiteX0" fmla="*/ 10514 w 10514"/>
                <a:gd name="connsiteY0" fmla="*/ 10268 h 10973"/>
                <a:gd name="connsiteX1" fmla="*/ 4000 w 10514"/>
                <a:gd name="connsiteY1" fmla="*/ 131 h 10973"/>
                <a:gd name="connsiteX2" fmla="*/ 806 w 10514"/>
                <a:gd name="connsiteY2" fmla="*/ 5151 h 10973"/>
                <a:gd name="connsiteX3" fmla="*/ 409 w 10514"/>
                <a:gd name="connsiteY3" fmla="*/ 5205 h 10973"/>
                <a:gd name="connsiteX4" fmla="*/ 0 w 10514"/>
                <a:gd name="connsiteY4" fmla="*/ 5258 h 10973"/>
                <a:gd name="connsiteX0" fmla="*/ 10514 w 10514"/>
                <a:gd name="connsiteY0" fmla="*/ 10268 h 10677"/>
                <a:gd name="connsiteX1" fmla="*/ 4000 w 10514"/>
                <a:gd name="connsiteY1" fmla="*/ 131 h 10677"/>
                <a:gd name="connsiteX2" fmla="*/ 806 w 10514"/>
                <a:gd name="connsiteY2" fmla="*/ 5151 h 10677"/>
                <a:gd name="connsiteX3" fmla="*/ 409 w 10514"/>
                <a:gd name="connsiteY3" fmla="*/ 5205 h 10677"/>
                <a:gd name="connsiteX4" fmla="*/ 0 w 10514"/>
                <a:gd name="connsiteY4" fmla="*/ 5258 h 10677"/>
                <a:gd name="connsiteX0" fmla="*/ 10514 w 10514"/>
                <a:gd name="connsiteY0" fmla="*/ 10194 h 10194"/>
                <a:gd name="connsiteX1" fmla="*/ 7038 w 10514"/>
                <a:gd name="connsiteY1" fmla="*/ 4732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4" h="10194">
                  <a:moveTo>
                    <a:pt x="10514" y="10194"/>
                  </a:moveTo>
                  <a:cubicBezTo>
                    <a:pt x="8807" y="9996"/>
                    <a:pt x="8586" y="9720"/>
                    <a:pt x="7122" y="4639"/>
                  </a:cubicBezTo>
                  <a:cubicBezTo>
                    <a:pt x="6001" y="1002"/>
                    <a:pt x="5039" y="0"/>
                    <a:pt x="4000" y="57"/>
                  </a:cubicBezTo>
                  <a:cubicBezTo>
                    <a:pt x="1528" y="28"/>
                    <a:pt x="1089" y="4819"/>
                    <a:pt x="806" y="5077"/>
                  </a:cubicBezTo>
                  <a:cubicBezTo>
                    <a:pt x="745" y="4866"/>
                    <a:pt x="613" y="4710"/>
                    <a:pt x="409" y="5131"/>
                  </a:cubicBezTo>
                  <a:cubicBezTo>
                    <a:pt x="321" y="4957"/>
                    <a:pt x="96" y="4813"/>
                    <a:pt x="0" y="5184"/>
                  </a:cubicBezTo>
                </a:path>
              </a:pathLst>
            </a:custGeom>
            <a:noFill/>
            <a:ln w="12700">
              <a:solidFill>
                <a:srgbClr val="2838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38" name="Freeform 32563"/>
            <p:cNvSpPr>
              <a:spLocks/>
            </p:cNvSpPr>
            <p:nvPr/>
          </p:nvSpPr>
          <p:spPr bwMode="auto">
            <a:xfrm>
              <a:off x="4444388" y="652661"/>
              <a:ext cx="1649789" cy="1496704"/>
            </a:xfrm>
            <a:custGeom>
              <a:avLst/>
              <a:gdLst>
                <a:gd name="T0" fmla="*/ 2147483647 w 10436"/>
                <a:gd name="T1" fmla="*/ 2147483647 h 10164"/>
                <a:gd name="T2" fmla="*/ 2147483647 w 10436"/>
                <a:gd name="T3" fmla="*/ 2147483647 h 10164"/>
                <a:gd name="T4" fmla="*/ 2147483647 w 10436"/>
                <a:gd name="T5" fmla="*/ 2147483647 h 10164"/>
                <a:gd name="T6" fmla="*/ 2147483647 w 10436"/>
                <a:gd name="T7" fmla="*/ 2147483647 h 10164"/>
                <a:gd name="T8" fmla="*/ 2147483647 w 10436"/>
                <a:gd name="T9" fmla="*/ 0 h 10164"/>
                <a:gd name="T10" fmla="*/ 2147483647 w 10436"/>
                <a:gd name="T11" fmla="*/ 2147483647 h 10164"/>
                <a:gd name="T12" fmla="*/ 0 w 10436"/>
                <a:gd name="T13" fmla="*/ 2147483647 h 10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36"/>
                <a:gd name="T22" fmla="*/ 0 h 10164"/>
                <a:gd name="T23" fmla="*/ 10436 w 10436"/>
                <a:gd name="T24" fmla="*/ 10164 h 10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36" h="10164">
                  <a:moveTo>
                    <a:pt x="10436" y="10077"/>
                  </a:moveTo>
                  <a:cubicBezTo>
                    <a:pt x="10228" y="10046"/>
                    <a:pt x="9598" y="10091"/>
                    <a:pt x="9185" y="10020"/>
                  </a:cubicBezTo>
                  <a:cubicBezTo>
                    <a:pt x="8656" y="9893"/>
                    <a:pt x="8450" y="9861"/>
                    <a:pt x="7915" y="9604"/>
                  </a:cubicBezTo>
                  <a:cubicBezTo>
                    <a:pt x="7643" y="9369"/>
                    <a:pt x="7066" y="8225"/>
                    <a:pt x="6737" y="7380"/>
                  </a:cubicBezTo>
                  <a:cubicBezTo>
                    <a:pt x="6401" y="6507"/>
                    <a:pt x="6521" y="270"/>
                    <a:pt x="6193" y="0"/>
                  </a:cubicBezTo>
                  <a:cubicBezTo>
                    <a:pt x="5672" y="343"/>
                    <a:pt x="5397" y="8642"/>
                    <a:pt x="4042" y="9700"/>
                  </a:cubicBezTo>
                  <a:cubicBezTo>
                    <a:pt x="3422" y="10164"/>
                    <a:pt x="1218" y="9952"/>
                    <a:pt x="0" y="10078"/>
                  </a:cubicBezTo>
                </a:path>
              </a:pathLst>
            </a:custGeom>
            <a:noFill/>
            <a:ln w="12700">
              <a:solidFill>
                <a:srgbClr val="05683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40" name="Freeform 32563"/>
            <p:cNvSpPr>
              <a:spLocks/>
            </p:cNvSpPr>
            <p:nvPr/>
          </p:nvSpPr>
          <p:spPr bwMode="auto">
            <a:xfrm>
              <a:off x="5000140" y="2117622"/>
              <a:ext cx="552576" cy="20634"/>
            </a:xfrm>
            <a:custGeom>
              <a:avLst/>
              <a:gdLst>
                <a:gd name="T0" fmla="*/ 2147483647 w 10168"/>
                <a:gd name="T1" fmla="*/ 53196309 h 10000"/>
                <a:gd name="T2" fmla="*/ 2147483647 w 10168"/>
                <a:gd name="T3" fmla="*/ 0 h 10000"/>
                <a:gd name="T4" fmla="*/ 0 w 10168"/>
                <a:gd name="T5" fmla="*/ 58202483 h 10000"/>
                <a:gd name="T6" fmla="*/ 0 60000 65536"/>
                <a:gd name="T7" fmla="*/ 0 60000 65536"/>
                <a:gd name="T8" fmla="*/ 0 60000 65536"/>
                <a:gd name="T9" fmla="*/ 0 w 10168"/>
                <a:gd name="T10" fmla="*/ 0 h 10000"/>
                <a:gd name="T11" fmla="*/ 10168 w 10168"/>
                <a:gd name="T12" fmla="*/ 10000 h 1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68" h="10000">
                  <a:moveTo>
                    <a:pt x="10168" y="9140"/>
                  </a:moveTo>
                  <a:cubicBezTo>
                    <a:pt x="8036" y="8670"/>
                    <a:pt x="6985" y="0"/>
                    <a:pt x="5319" y="0"/>
                  </a:cubicBezTo>
                  <a:cubicBezTo>
                    <a:pt x="2684" y="1422"/>
                    <a:pt x="2602" y="9241"/>
                    <a:pt x="0" y="10000"/>
                  </a:cubicBezTo>
                </a:path>
              </a:pathLst>
            </a:custGeom>
            <a:noFill/>
            <a:ln w="12700">
              <a:solidFill>
                <a:srgbClr val="991F2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41" name="Rectangle 12183"/>
            <p:cNvSpPr>
              <a:spLocks noChangeArrowheads="1"/>
            </p:cNvSpPr>
            <p:nvPr/>
          </p:nvSpPr>
          <p:spPr bwMode="auto">
            <a:xfrm>
              <a:off x="6171982" y="1063738"/>
              <a:ext cx="125442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70</a:t>
              </a:r>
            </a:p>
          </p:txBody>
        </p:sp>
        <p:sp>
          <p:nvSpPr>
            <p:cNvPr id="142" name="Rectangle 12185"/>
            <p:cNvSpPr>
              <a:spLocks noChangeArrowheads="1"/>
            </p:cNvSpPr>
            <p:nvPr/>
          </p:nvSpPr>
          <p:spPr bwMode="auto">
            <a:xfrm>
              <a:off x="6171982" y="627266"/>
              <a:ext cx="190543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100</a:t>
              </a:r>
            </a:p>
          </p:txBody>
        </p:sp>
        <p:sp>
          <p:nvSpPr>
            <p:cNvPr id="143" name="Rectangle 12176"/>
            <p:cNvSpPr>
              <a:spLocks noChangeArrowheads="1"/>
            </p:cNvSpPr>
            <p:nvPr/>
          </p:nvSpPr>
          <p:spPr bwMode="auto">
            <a:xfrm>
              <a:off x="6171982" y="2092227"/>
              <a:ext cx="65103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</a:t>
              </a:r>
            </a:p>
          </p:txBody>
        </p:sp>
        <p:sp>
          <p:nvSpPr>
            <p:cNvPr id="144" name="Rectangle 12177"/>
            <p:cNvSpPr>
              <a:spLocks noChangeArrowheads="1"/>
            </p:cNvSpPr>
            <p:nvPr/>
          </p:nvSpPr>
          <p:spPr bwMode="auto">
            <a:xfrm>
              <a:off x="6171982" y="1943033"/>
              <a:ext cx="128617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10</a:t>
              </a:r>
            </a:p>
          </p:txBody>
        </p:sp>
        <p:sp>
          <p:nvSpPr>
            <p:cNvPr id="145" name="Rectangle 12178"/>
            <p:cNvSpPr>
              <a:spLocks noChangeArrowheads="1"/>
            </p:cNvSpPr>
            <p:nvPr/>
          </p:nvSpPr>
          <p:spPr bwMode="auto">
            <a:xfrm>
              <a:off x="6171982" y="1797013"/>
              <a:ext cx="128617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20</a:t>
              </a:r>
            </a:p>
          </p:txBody>
        </p:sp>
        <p:sp>
          <p:nvSpPr>
            <p:cNvPr id="146" name="Rectangle 12179"/>
            <p:cNvSpPr>
              <a:spLocks noChangeArrowheads="1"/>
            </p:cNvSpPr>
            <p:nvPr/>
          </p:nvSpPr>
          <p:spPr bwMode="auto">
            <a:xfrm>
              <a:off x="6171982" y="1650993"/>
              <a:ext cx="128617" cy="80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30</a:t>
              </a:r>
            </a:p>
          </p:txBody>
        </p:sp>
        <p:sp>
          <p:nvSpPr>
            <p:cNvPr id="147" name="Rectangle 12180"/>
            <p:cNvSpPr>
              <a:spLocks noChangeArrowheads="1"/>
            </p:cNvSpPr>
            <p:nvPr/>
          </p:nvSpPr>
          <p:spPr bwMode="auto">
            <a:xfrm>
              <a:off x="6171982" y="1504973"/>
              <a:ext cx="128617" cy="80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40</a:t>
              </a:r>
            </a:p>
          </p:txBody>
        </p:sp>
        <p:sp>
          <p:nvSpPr>
            <p:cNvPr id="148" name="Rectangle 12181"/>
            <p:cNvSpPr>
              <a:spLocks noChangeArrowheads="1"/>
            </p:cNvSpPr>
            <p:nvPr/>
          </p:nvSpPr>
          <p:spPr bwMode="auto">
            <a:xfrm>
              <a:off x="6171982" y="1358953"/>
              <a:ext cx="128617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50</a:t>
              </a:r>
            </a:p>
          </p:txBody>
        </p:sp>
        <p:sp>
          <p:nvSpPr>
            <p:cNvPr id="149" name="Rectangle 12182"/>
            <p:cNvSpPr>
              <a:spLocks noChangeArrowheads="1"/>
            </p:cNvSpPr>
            <p:nvPr/>
          </p:nvSpPr>
          <p:spPr bwMode="auto">
            <a:xfrm>
              <a:off x="6171982" y="1212933"/>
              <a:ext cx="128617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60</a:t>
              </a:r>
            </a:p>
          </p:txBody>
        </p:sp>
        <p:sp>
          <p:nvSpPr>
            <p:cNvPr id="150" name="Rectangle 12184"/>
            <p:cNvSpPr>
              <a:spLocks noChangeArrowheads="1"/>
            </p:cNvSpPr>
            <p:nvPr/>
          </p:nvSpPr>
          <p:spPr bwMode="auto">
            <a:xfrm>
              <a:off x="6171982" y="917718"/>
              <a:ext cx="125442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80</a:t>
              </a:r>
            </a:p>
          </p:txBody>
        </p:sp>
        <p:sp>
          <p:nvSpPr>
            <p:cNvPr id="151" name="Rectangle 12185"/>
            <p:cNvSpPr>
              <a:spLocks noChangeArrowheads="1"/>
            </p:cNvSpPr>
            <p:nvPr/>
          </p:nvSpPr>
          <p:spPr bwMode="auto">
            <a:xfrm>
              <a:off x="6171982" y="766937"/>
              <a:ext cx="125442" cy="8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90</a:t>
              </a:r>
            </a:p>
          </p:txBody>
        </p:sp>
        <p:grpSp>
          <p:nvGrpSpPr>
            <p:cNvPr id="156" name="Gruppieren 32"/>
            <p:cNvGrpSpPr>
              <a:grpSpLocks/>
            </p:cNvGrpSpPr>
            <p:nvPr/>
          </p:nvGrpSpPr>
          <p:grpSpPr bwMode="auto">
            <a:xfrm>
              <a:off x="2941036" y="2323518"/>
              <a:ext cx="1817958" cy="133349"/>
              <a:chOff x="907864" y="3256613"/>
              <a:chExt cx="1817997" cy="133065"/>
            </a:xfrm>
          </p:grpSpPr>
          <p:sp>
            <p:nvSpPr>
              <p:cNvPr id="157" name="Textfeld 46"/>
              <p:cNvSpPr txBox="1">
                <a:spLocks noChangeArrowheads="1"/>
              </p:cNvSpPr>
              <p:nvPr/>
            </p:nvSpPr>
            <p:spPr bwMode="auto">
              <a:xfrm>
                <a:off x="1638943" y="3262824"/>
                <a:ext cx="360738" cy="122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800">
                    <a:latin typeface="Arial" charset="0"/>
                  </a:rPr>
                  <a:t>sichtbar</a:t>
                </a:r>
                <a:endParaRPr lang="de-DE" altLang="de-DE" sz="800">
                  <a:latin typeface="Arial" charset="0"/>
                </a:endParaRPr>
              </a:p>
            </p:txBody>
          </p:sp>
          <p:sp>
            <p:nvSpPr>
              <p:cNvPr id="158" name="Textfeld 46"/>
              <p:cNvSpPr txBox="1">
                <a:spLocks noChangeArrowheads="1"/>
              </p:cNvSpPr>
              <p:nvPr/>
            </p:nvSpPr>
            <p:spPr bwMode="auto">
              <a:xfrm>
                <a:off x="2498096" y="3262824"/>
                <a:ext cx="102609" cy="122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800">
                    <a:latin typeface="Arial" charset="0"/>
                  </a:rPr>
                  <a:t>IR</a:t>
                </a:r>
                <a:endParaRPr lang="de-DE" altLang="de-DE" sz="800">
                  <a:latin typeface="Arial" charset="0"/>
                </a:endParaRPr>
              </a:p>
            </p:txBody>
          </p:sp>
          <p:sp>
            <p:nvSpPr>
              <p:cNvPr id="159" name="Textfeld 46"/>
              <p:cNvSpPr txBox="1">
                <a:spLocks noChangeArrowheads="1"/>
              </p:cNvSpPr>
              <p:nvPr/>
            </p:nvSpPr>
            <p:spPr bwMode="auto">
              <a:xfrm>
                <a:off x="1076956" y="3262824"/>
                <a:ext cx="142692" cy="12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800">
                    <a:latin typeface="Arial" charset="0"/>
                  </a:rPr>
                  <a:t>UV</a:t>
                </a:r>
                <a:endParaRPr lang="de-DE" altLang="de-DE" sz="800">
                  <a:latin typeface="Arial" charset="0"/>
                </a:endParaRPr>
              </a:p>
            </p:txBody>
          </p:sp>
          <p:cxnSp>
            <p:nvCxnSpPr>
              <p:cNvPr id="160" name="Gerade Verbindung 159"/>
              <p:cNvCxnSpPr/>
              <p:nvPr/>
            </p:nvCxnSpPr>
            <p:spPr bwMode="auto">
              <a:xfrm flipH="1">
                <a:off x="2619263" y="3323568"/>
                <a:ext cx="10638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triangle" w="sm" len="med"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 Verbindung 160"/>
              <p:cNvCxnSpPr/>
              <p:nvPr/>
            </p:nvCxnSpPr>
            <p:spPr bwMode="auto">
              <a:xfrm>
                <a:off x="907512" y="3323568"/>
                <a:ext cx="13655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triangle" w="sm" len="med"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2" name="Gruppieren 28"/>
              <p:cNvGrpSpPr>
                <a:grpSpLocks/>
              </p:cNvGrpSpPr>
              <p:nvPr/>
            </p:nvGrpSpPr>
            <p:grpSpPr bwMode="auto">
              <a:xfrm>
                <a:off x="1237392" y="3256613"/>
                <a:ext cx="114302" cy="133065"/>
                <a:chOff x="1247253" y="3259931"/>
                <a:chExt cx="114302" cy="133065"/>
              </a:xfrm>
            </p:grpSpPr>
            <p:cxnSp>
              <p:nvCxnSpPr>
                <p:cNvPr id="166" name="Gerade Verbindung 165"/>
                <p:cNvCxnSpPr/>
                <p:nvPr/>
              </p:nvCxnSpPr>
              <p:spPr bwMode="auto">
                <a:xfrm flipV="1">
                  <a:off x="1304819" y="3260366"/>
                  <a:ext cx="0" cy="13303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Gerade Verbindung 166"/>
                <p:cNvCxnSpPr/>
                <p:nvPr/>
              </p:nvCxnSpPr>
              <p:spPr bwMode="auto">
                <a:xfrm flipH="1">
                  <a:off x="1247655" y="3326886"/>
                  <a:ext cx="11432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uppieren 29"/>
              <p:cNvGrpSpPr>
                <a:grpSpLocks/>
              </p:cNvGrpSpPr>
              <p:nvPr/>
            </p:nvGrpSpPr>
            <p:grpSpPr bwMode="auto">
              <a:xfrm>
                <a:off x="2346648" y="3256613"/>
                <a:ext cx="114302" cy="133065"/>
                <a:chOff x="1767570" y="3259931"/>
                <a:chExt cx="114302" cy="133065"/>
              </a:xfrm>
            </p:grpSpPr>
            <p:cxnSp>
              <p:nvCxnSpPr>
                <p:cNvPr id="164" name="Gerade Verbindung 163"/>
                <p:cNvCxnSpPr/>
                <p:nvPr/>
              </p:nvCxnSpPr>
              <p:spPr bwMode="auto">
                <a:xfrm flipV="1">
                  <a:off x="1824232" y="3260366"/>
                  <a:ext cx="0" cy="13303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Gerade Verbindung 164"/>
                <p:cNvCxnSpPr/>
                <p:nvPr/>
              </p:nvCxnSpPr>
              <p:spPr bwMode="auto">
                <a:xfrm flipH="1">
                  <a:off x="1767068" y="3326886"/>
                  <a:ext cx="11432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84" name="Gruppieren 383"/>
          <p:cNvGrpSpPr/>
          <p:nvPr/>
        </p:nvGrpSpPr>
        <p:grpSpPr>
          <a:xfrm>
            <a:off x="5612249" y="3904265"/>
            <a:ext cx="2110171" cy="1827809"/>
            <a:chOff x="5612249" y="3904265"/>
            <a:chExt cx="2110171" cy="1827809"/>
          </a:xfrm>
        </p:grpSpPr>
        <p:grpSp>
          <p:nvGrpSpPr>
            <p:cNvPr id="383" name="Gruppieren 382"/>
            <p:cNvGrpSpPr/>
            <p:nvPr/>
          </p:nvGrpSpPr>
          <p:grpSpPr>
            <a:xfrm>
              <a:off x="5612249" y="4254109"/>
              <a:ext cx="2110171" cy="1477965"/>
              <a:chOff x="5612249" y="4254109"/>
              <a:chExt cx="2110171" cy="1477965"/>
            </a:xfrm>
          </p:grpSpPr>
          <p:sp>
            <p:nvSpPr>
              <p:cNvPr id="277" name="Rechteck 276"/>
              <p:cNvSpPr/>
              <p:nvPr/>
            </p:nvSpPr>
            <p:spPr bwMode="auto">
              <a:xfrm>
                <a:off x="5612249" y="4254109"/>
                <a:ext cx="2110171" cy="1476374"/>
              </a:xfrm>
              <a:custGeom>
                <a:avLst/>
                <a:gdLst>
                  <a:gd name="connsiteX0" fmla="*/ 0 w 1878396"/>
                  <a:gd name="connsiteY0" fmla="*/ 0 h 1495425"/>
                  <a:gd name="connsiteX1" fmla="*/ 1878396 w 1878396"/>
                  <a:gd name="connsiteY1" fmla="*/ 0 h 1495425"/>
                  <a:gd name="connsiteX2" fmla="*/ 1878396 w 1878396"/>
                  <a:gd name="connsiteY2" fmla="*/ 1495425 h 1495425"/>
                  <a:gd name="connsiteX3" fmla="*/ 0 w 1878396"/>
                  <a:gd name="connsiteY3" fmla="*/ 1495425 h 1495425"/>
                  <a:gd name="connsiteX4" fmla="*/ 0 w 1878396"/>
                  <a:gd name="connsiteY4" fmla="*/ 0 h 1495425"/>
                  <a:gd name="connsiteX0" fmla="*/ 0 w 2113346"/>
                  <a:gd name="connsiteY0" fmla="*/ 0 h 1498600"/>
                  <a:gd name="connsiteX1" fmla="*/ 2113346 w 2113346"/>
                  <a:gd name="connsiteY1" fmla="*/ 3175 h 1498600"/>
                  <a:gd name="connsiteX2" fmla="*/ 2113346 w 2113346"/>
                  <a:gd name="connsiteY2" fmla="*/ 1498600 h 1498600"/>
                  <a:gd name="connsiteX3" fmla="*/ 234950 w 2113346"/>
                  <a:gd name="connsiteY3" fmla="*/ 1498600 h 1498600"/>
                  <a:gd name="connsiteX4" fmla="*/ 0 w 2113346"/>
                  <a:gd name="connsiteY4" fmla="*/ 0 h 1498600"/>
                  <a:gd name="connsiteX0" fmla="*/ 0 w 2110171"/>
                  <a:gd name="connsiteY0" fmla="*/ 0 h 1495425"/>
                  <a:gd name="connsiteX1" fmla="*/ 2110171 w 2110171"/>
                  <a:gd name="connsiteY1" fmla="*/ 0 h 1495425"/>
                  <a:gd name="connsiteX2" fmla="*/ 2110171 w 2110171"/>
                  <a:gd name="connsiteY2" fmla="*/ 1495425 h 1495425"/>
                  <a:gd name="connsiteX3" fmla="*/ 231775 w 2110171"/>
                  <a:gd name="connsiteY3" fmla="*/ 1495425 h 1495425"/>
                  <a:gd name="connsiteX4" fmla="*/ 0 w 2110171"/>
                  <a:gd name="connsiteY4" fmla="*/ 0 h 1495425"/>
                  <a:gd name="connsiteX0" fmla="*/ 0 w 2110171"/>
                  <a:gd name="connsiteY0" fmla="*/ 0 h 1495425"/>
                  <a:gd name="connsiteX1" fmla="*/ 2110171 w 2110171"/>
                  <a:gd name="connsiteY1" fmla="*/ 0 h 1495425"/>
                  <a:gd name="connsiteX2" fmla="*/ 2110171 w 2110171"/>
                  <a:gd name="connsiteY2" fmla="*/ 1495425 h 1495425"/>
                  <a:gd name="connsiteX3" fmla="*/ 161925 w 2110171"/>
                  <a:gd name="connsiteY3" fmla="*/ 1495425 h 1495425"/>
                  <a:gd name="connsiteX4" fmla="*/ 0 w 2110171"/>
                  <a:gd name="connsiteY4" fmla="*/ 0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0171" h="1495425">
                    <a:moveTo>
                      <a:pt x="0" y="0"/>
                    </a:moveTo>
                    <a:lnTo>
                      <a:pt x="2110171" y="0"/>
                    </a:lnTo>
                    <a:lnTo>
                      <a:pt x="2110171" y="1495425"/>
                    </a:lnTo>
                    <a:lnTo>
                      <a:pt x="161925" y="14954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95000"/>
                  <a:lumOff val="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grpSp>
            <p:nvGrpSpPr>
              <p:cNvPr id="188" name="Gruppieren 2"/>
              <p:cNvGrpSpPr>
                <a:grpSpLocks/>
              </p:cNvGrpSpPr>
              <p:nvPr/>
            </p:nvGrpSpPr>
            <p:grpSpPr bwMode="auto">
              <a:xfrm flipH="1">
                <a:off x="5617105" y="4254482"/>
                <a:ext cx="2105315" cy="1477592"/>
                <a:chOff x="3043984" y="3859450"/>
                <a:chExt cx="1704180" cy="1477860"/>
              </a:xfrm>
            </p:grpSpPr>
            <p:cxnSp>
              <p:nvCxnSpPr>
                <p:cNvPr id="189" name="Gerade Verbindung 188"/>
                <p:cNvCxnSpPr/>
                <p:nvPr/>
              </p:nvCxnSpPr>
              <p:spPr bwMode="auto">
                <a:xfrm>
                  <a:off x="3043984" y="5337310"/>
                  <a:ext cx="1575750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Gerade Verbindung 189"/>
                <p:cNvCxnSpPr>
                  <a:endCxn id="137" idx="2"/>
                </p:cNvCxnSpPr>
                <p:nvPr/>
              </p:nvCxnSpPr>
              <p:spPr bwMode="auto">
                <a:xfrm flipV="1">
                  <a:off x="4623593" y="3859450"/>
                  <a:ext cx="124571" cy="1471509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1" name="Rectangle 3850"/>
            <p:cNvSpPr>
              <a:spLocks noChangeArrowheads="1"/>
            </p:cNvSpPr>
            <p:nvPr/>
          </p:nvSpPr>
          <p:spPr bwMode="auto">
            <a:xfrm>
              <a:off x="6020236" y="3904265"/>
              <a:ext cx="981075" cy="252412"/>
            </a:xfrm>
            <a:prstGeom prst="rect">
              <a:avLst/>
            </a:prstGeom>
            <a:solidFill>
              <a:schemeClr val="tx2"/>
            </a:solidFill>
            <a:ln w="6350">
              <a:noFill/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 smtClean="0">
                  <a:solidFill>
                    <a:srgbClr val="FFFFFF"/>
                  </a:solidFill>
                  <a:latin typeface="Arial"/>
                </a:rPr>
                <a:t>IR-Sperrfilter</a:t>
              </a:r>
              <a:endParaRPr lang="de-DE" sz="800" kern="0">
                <a:solidFill>
                  <a:srgbClr val="FFFFFF"/>
                </a:solidFill>
                <a:latin typeface="Arial"/>
                <a:sym typeface="Symbol" pitchFamily="18" charset="2"/>
              </a:endParaRPr>
            </a:p>
          </p:txBody>
        </p:sp>
        <p:cxnSp>
          <p:nvCxnSpPr>
            <p:cNvPr id="292" name="Gerade Verbindung 11"/>
            <p:cNvCxnSpPr>
              <a:cxnSpLocks noChangeShapeType="1"/>
            </p:cNvCxnSpPr>
            <p:nvPr/>
          </p:nvCxnSpPr>
          <p:spPr bwMode="auto">
            <a:xfrm flipV="1">
              <a:off x="5685274" y="4030292"/>
              <a:ext cx="334620" cy="45083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2" name="Gruppieren 381"/>
          <p:cNvGrpSpPr/>
          <p:nvPr/>
        </p:nvGrpSpPr>
        <p:grpSpPr>
          <a:xfrm>
            <a:off x="4123174" y="1366138"/>
            <a:ext cx="4184650" cy="2132012"/>
            <a:chOff x="4123174" y="1366138"/>
            <a:chExt cx="4184650" cy="2132012"/>
          </a:xfrm>
        </p:grpSpPr>
        <p:sp>
          <p:nvSpPr>
            <p:cNvPr id="10" name="Rechteck 9"/>
            <p:cNvSpPr/>
            <p:nvPr/>
          </p:nvSpPr>
          <p:spPr bwMode="auto">
            <a:xfrm>
              <a:off x="4667686" y="1689988"/>
              <a:ext cx="3032125" cy="14811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1" name="Rectangle 3850"/>
            <p:cNvSpPr>
              <a:spLocks noChangeArrowheads="1"/>
            </p:cNvSpPr>
            <p:nvPr/>
          </p:nvSpPr>
          <p:spPr bwMode="auto">
            <a:xfrm>
              <a:off x="6569511" y="3360038"/>
              <a:ext cx="1047750" cy="13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000000"/>
                  </a:solidFill>
                  <a:latin typeface="Arial"/>
                </a:rPr>
                <a:t>Wellenlänge </a:t>
              </a:r>
              <a:r>
                <a:rPr lang="de-DE" sz="900" i="1" ker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</a:t>
              </a:r>
              <a:r>
                <a:rPr lang="de-DE" sz="900" ker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 in µm</a:t>
              </a:r>
            </a:p>
          </p:txBody>
        </p:sp>
        <p:sp>
          <p:nvSpPr>
            <p:cNvPr id="12" name="Rectangle 12208"/>
            <p:cNvSpPr>
              <a:spLocks noChangeArrowheads="1"/>
            </p:cNvSpPr>
            <p:nvPr/>
          </p:nvSpPr>
          <p:spPr bwMode="auto">
            <a:xfrm rot="16200000">
              <a:off x="3745349" y="2310700"/>
              <a:ext cx="1031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283891"/>
                  </a:solidFill>
                  <a:latin typeface="Arial"/>
                </a:rPr>
                <a:t>Relative spekt. </a:t>
              </a:r>
            </a:p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283891"/>
                  </a:solidFill>
                  <a:latin typeface="Arial"/>
                </a:rPr>
                <a:t>Empfindlichkeit in %</a:t>
              </a:r>
              <a:endParaRPr lang="de-DE" sz="900" kern="0" baseline="30000">
                <a:solidFill>
                  <a:srgbClr val="283891"/>
                </a:solidFill>
                <a:latin typeface="Arial"/>
              </a:endParaRPr>
            </a:p>
          </p:txBody>
        </p:sp>
        <p:sp>
          <p:nvSpPr>
            <p:cNvPr id="13" name="Rectangle 3850"/>
            <p:cNvSpPr>
              <a:spLocks noChangeArrowheads="1"/>
            </p:cNvSpPr>
            <p:nvPr/>
          </p:nvSpPr>
          <p:spPr bwMode="auto">
            <a:xfrm>
              <a:off x="7318811" y="1399475"/>
              <a:ext cx="927100" cy="252413"/>
            </a:xfrm>
            <a:prstGeom prst="rect">
              <a:avLst/>
            </a:prstGeom>
            <a:solidFill>
              <a:srgbClr val="056839"/>
            </a:solidFill>
            <a:ln w="6350">
              <a:noFill/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>
                  <a:solidFill>
                    <a:srgbClr val="FFFFFF"/>
                  </a:solidFill>
                  <a:latin typeface="Arial"/>
                </a:rPr>
                <a:t>Rel. Emissions-</a:t>
              </a:r>
            </a:p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>
                  <a:solidFill>
                    <a:srgbClr val="FFFFFF"/>
                  </a:solidFill>
                  <a:latin typeface="Arial"/>
                </a:rPr>
                <a:t>spektrum von c-Si</a:t>
              </a:r>
              <a:endParaRPr lang="de-DE" sz="800" kern="0">
                <a:solidFill>
                  <a:srgbClr val="FFFFFF"/>
                </a:solidFill>
                <a:latin typeface="Arial"/>
                <a:sym typeface="Symbol" pitchFamily="18" charset="2"/>
              </a:endParaRPr>
            </a:p>
          </p:txBody>
        </p:sp>
        <p:sp>
          <p:nvSpPr>
            <p:cNvPr id="14" name="Rectangle 12208"/>
            <p:cNvSpPr>
              <a:spLocks noChangeArrowheads="1"/>
            </p:cNvSpPr>
            <p:nvPr/>
          </p:nvSpPr>
          <p:spPr bwMode="auto">
            <a:xfrm rot="16200000">
              <a:off x="7633930" y="2317844"/>
              <a:ext cx="10715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056839"/>
                  </a:solidFill>
                  <a:latin typeface="Arial"/>
                </a:rPr>
                <a:t>Relatives Emissions-</a:t>
              </a:r>
            </a:p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>
                  <a:solidFill>
                    <a:srgbClr val="056839"/>
                  </a:solidFill>
                  <a:latin typeface="Arial"/>
                </a:rPr>
                <a:t>spektrum in %</a:t>
              </a:r>
              <a:endParaRPr lang="de-DE" sz="900" kern="0" baseline="30000">
                <a:solidFill>
                  <a:srgbClr val="056839"/>
                </a:solidFill>
                <a:latin typeface="Arial"/>
              </a:endParaRPr>
            </a:p>
          </p:txBody>
        </p:sp>
        <p:sp>
          <p:nvSpPr>
            <p:cNvPr id="15" name="Rectangle 12183"/>
            <p:cNvSpPr>
              <a:spLocks noChangeArrowheads="1"/>
            </p:cNvSpPr>
            <p:nvPr/>
          </p:nvSpPr>
          <p:spPr bwMode="auto">
            <a:xfrm>
              <a:off x="4469249" y="2088450"/>
              <a:ext cx="125412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70</a:t>
              </a:r>
            </a:p>
          </p:txBody>
        </p:sp>
        <p:sp>
          <p:nvSpPr>
            <p:cNvPr id="17" name="Rectangle 12185"/>
            <p:cNvSpPr>
              <a:spLocks noChangeArrowheads="1"/>
            </p:cNvSpPr>
            <p:nvPr/>
          </p:nvSpPr>
          <p:spPr bwMode="auto">
            <a:xfrm>
              <a:off x="4404161" y="1651888"/>
              <a:ext cx="19050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100</a:t>
              </a:r>
            </a:p>
          </p:txBody>
        </p:sp>
        <p:sp>
          <p:nvSpPr>
            <p:cNvPr id="18" name="Rectangle 12176"/>
            <p:cNvSpPr>
              <a:spLocks noChangeArrowheads="1"/>
            </p:cNvSpPr>
            <p:nvPr/>
          </p:nvSpPr>
          <p:spPr bwMode="auto">
            <a:xfrm>
              <a:off x="4531161" y="3117150"/>
              <a:ext cx="6350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</a:t>
              </a:r>
            </a:p>
          </p:txBody>
        </p:sp>
        <p:sp>
          <p:nvSpPr>
            <p:cNvPr id="19" name="Rectangle 12177"/>
            <p:cNvSpPr>
              <a:spLocks noChangeArrowheads="1"/>
            </p:cNvSpPr>
            <p:nvPr/>
          </p:nvSpPr>
          <p:spPr bwMode="auto">
            <a:xfrm>
              <a:off x="4466074" y="2967925"/>
              <a:ext cx="12858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10</a:t>
              </a:r>
            </a:p>
          </p:txBody>
        </p:sp>
        <p:sp>
          <p:nvSpPr>
            <p:cNvPr id="20" name="Rectangle 12178"/>
            <p:cNvSpPr>
              <a:spLocks noChangeArrowheads="1"/>
            </p:cNvSpPr>
            <p:nvPr/>
          </p:nvSpPr>
          <p:spPr bwMode="auto">
            <a:xfrm>
              <a:off x="4466074" y="2821875"/>
              <a:ext cx="12858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20</a:t>
              </a:r>
            </a:p>
          </p:txBody>
        </p:sp>
        <p:sp>
          <p:nvSpPr>
            <p:cNvPr id="21" name="Rectangle 12179"/>
            <p:cNvSpPr>
              <a:spLocks noChangeArrowheads="1"/>
            </p:cNvSpPr>
            <p:nvPr/>
          </p:nvSpPr>
          <p:spPr bwMode="auto">
            <a:xfrm>
              <a:off x="4466074" y="2675825"/>
              <a:ext cx="128587" cy="8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30</a:t>
              </a:r>
            </a:p>
          </p:txBody>
        </p:sp>
        <p:sp>
          <p:nvSpPr>
            <p:cNvPr id="22" name="Rectangle 12180"/>
            <p:cNvSpPr>
              <a:spLocks noChangeArrowheads="1"/>
            </p:cNvSpPr>
            <p:nvPr/>
          </p:nvSpPr>
          <p:spPr bwMode="auto">
            <a:xfrm>
              <a:off x="4466074" y="2529775"/>
              <a:ext cx="128587" cy="8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40</a:t>
              </a:r>
            </a:p>
          </p:txBody>
        </p:sp>
        <p:sp>
          <p:nvSpPr>
            <p:cNvPr id="23" name="Rectangle 12181"/>
            <p:cNvSpPr>
              <a:spLocks noChangeArrowheads="1"/>
            </p:cNvSpPr>
            <p:nvPr/>
          </p:nvSpPr>
          <p:spPr bwMode="auto">
            <a:xfrm>
              <a:off x="4466074" y="2383725"/>
              <a:ext cx="12858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50</a:t>
              </a:r>
            </a:p>
          </p:txBody>
        </p:sp>
        <p:sp>
          <p:nvSpPr>
            <p:cNvPr id="24" name="Rectangle 12182"/>
            <p:cNvSpPr>
              <a:spLocks noChangeArrowheads="1"/>
            </p:cNvSpPr>
            <p:nvPr/>
          </p:nvSpPr>
          <p:spPr bwMode="auto">
            <a:xfrm>
              <a:off x="4466074" y="2237675"/>
              <a:ext cx="12858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60</a:t>
              </a:r>
            </a:p>
          </p:txBody>
        </p:sp>
        <p:sp>
          <p:nvSpPr>
            <p:cNvPr id="25" name="Rectangle 12184"/>
            <p:cNvSpPr>
              <a:spLocks noChangeArrowheads="1"/>
            </p:cNvSpPr>
            <p:nvPr/>
          </p:nvSpPr>
          <p:spPr bwMode="auto">
            <a:xfrm>
              <a:off x="4469249" y="1942400"/>
              <a:ext cx="125412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80</a:t>
              </a:r>
            </a:p>
          </p:txBody>
        </p:sp>
        <p:sp>
          <p:nvSpPr>
            <p:cNvPr id="26" name="Rectangle 12186"/>
            <p:cNvSpPr>
              <a:spLocks noChangeArrowheads="1"/>
            </p:cNvSpPr>
            <p:nvPr/>
          </p:nvSpPr>
          <p:spPr bwMode="auto">
            <a:xfrm>
              <a:off x="4583549" y="3221925"/>
              <a:ext cx="161925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0,3</a:t>
              </a:r>
            </a:p>
          </p:txBody>
        </p:sp>
        <p:sp>
          <p:nvSpPr>
            <p:cNvPr id="27" name="Rectangle 12186"/>
            <p:cNvSpPr>
              <a:spLocks noChangeArrowheads="1"/>
            </p:cNvSpPr>
            <p:nvPr/>
          </p:nvSpPr>
          <p:spPr bwMode="auto">
            <a:xfrm>
              <a:off x="4858186" y="3221925"/>
              <a:ext cx="16033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0,4</a:t>
              </a:r>
            </a:p>
          </p:txBody>
        </p:sp>
        <p:sp>
          <p:nvSpPr>
            <p:cNvPr id="28" name="Rectangle 12186"/>
            <p:cNvSpPr>
              <a:spLocks noChangeArrowheads="1"/>
            </p:cNvSpPr>
            <p:nvPr/>
          </p:nvSpPr>
          <p:spPr bwMode="auto">
            <a:xfrm>
              <a:off x="5139174" y="3221925"/>
              <a:ext cx="15875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0,5</a:t>
              </a:r>
            </a:p>
          </p:txBody>
        </p:sp>
        <p:sp>
          <p:nvSpPr>
            <p:cNvPr id="29" name="Rectangle 12186"/>
            <p:cNvSpPr>
              <a:spLocks noChangeArrowheads="1"/>
            </p:cNvSpPr>
            <p:nvPr/>
          </p:nvSpPr>
          <p:spPr bwMode="auto">
            <a:xfrm>
              <a:off x="5685274" y="3221925"/>
              <a:ext cx="15875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0,7</a:t>
              </a:r>
            </a:p>
          </p:txBody>
        </p:sp>
        <p:sp>
          <p:nvSpPr>
            <p:cNvPr id="30" name="Rectangle 12186"/>
            <p:cNvSpPr>
              <a:spLocks noChangeArrowheads="1"/>
            </p:cNvSpPr>
            <p:nvPr/>
          </p:nvSpPr>
          <p:spPr bwMode="auto">
            <a:xfrm>
              <a:off x="5410636" y="3221925"/>
              <a:ext cx="161925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0,6</a:t>
              </a:r>
            </a:p>
          </p:txBody>
        </p:sp>
        <p:sp>
          <p:nvSpPr>
            <p:cNvPr id="31" name="Rectangle 12186"/>
            <p:cNvSpPr>
              <a:spLocks noChangeArrowheads="1"/>
            </p:cNvSpPr>
            <p:nvPr/>
          </p:nvSpPr>
          <p:spPr bwMode="auto">
            <a:xfrm>
              <a:off x="5966261" y="3221925"/>
              <a:ext cx="15875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0,8</a:t>
              </a:r>
            </a:p>
          </p:txBody>
        </p:sp>
        <p:sp>
          <p:nvSpPr>
            <p:cNvPr id="32" name="Rectangle 12186"/>
            <p:cNvSpPr>
              <a:spLocks noChangeArrowheads="1"/>
            </p:cNvSpPr>
            <p:nvPr/>
          </p:nvSpPr>
          <p:spPr bwMode="auto">
            <a:xfrm>
              <a:off x="6237724" y="3221925"/>
              <a:ext cx="16033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0,9</a:t>
              </a:r>
            </a:p>
          </p:txBody>
        </p:sp>
        <p:sp>
          <p:nvSpPr>
            <p:cNvPr id="33" name="Rectangle 12186"/>
            <p:cNvSpPr>
              <a:spLocks noChangeArrowheads="1"/>
            </p:cNvSpPr>
            <p:nvPr/>
          </p:nvSpPr>
          <p:spPr bwMode="auto">
            <a:xfrm>
              <a:off x="6790174" y="3221925"/>
              <a:ext cx="161925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1,1</a:t>
              </a:r>
            </a:p>
          </p:txBody>
        </p:sp>
        <p:sp>
          <p:nvSpPr>
            <p:cNvPr id="34" name="Rectangle 12186"/>
            <p:cNvSpPr>
              <a:spLocks noChangeArrowheads="1"/>
            </p:cNvSpPr>
            <p:nvPr/>
          </p:nvSpPr>
          <p:spPr bwMode="auto">
            <a:xfrm>
              <a:off x="6517124" y="3221925"/>
              <a:ext cx="16033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1,0</a:t>
              </a:r>
            </a:p>
          </p:txBody>
        </p:sp>
        <p:sp>
          <p:nvSpPr>
            <p:cNvPr id="35" name="Rectangle 12186"/>
            <p:cNvSpPr>
              <a:spLocks noChangeArrowheads="1"/>
            </p:cNvSpPr>
            <p:nvPr/>
          </p:nvSpPr>
          <p:spPr bwMode="auto">
            <a:xfrm>
              <a:off x="7071161" y="3221925"/>
              <a:ext cx="16033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1,2</a:t>
              </a:r>
            </a:p>
          </p:txBody>
        </p:sp>
        <p:sp>
          <p:nvSpPr>
            <p:cNvPr id="36" name="Rectangle 12186"/>
            <p:cNvSpPr>
              <a:spLocks noChangeArrowheads="1"/>
            </p:cNvSpPr>
            <p:nvPr/>
          </p:nvSpPr>
          <p:spPr bwMode="auto">
            <a:xfrm>
              <a:off x="7345799" y="3221925"/>
              <a:ext cx="16033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1,3</a:t>
              </a:r>
            </a:p>
          </p:txBody>
        </p:sp>
        <p:sp>
          <p:nvSpPr>
            <p:cNvPr id="37" name="Rectangle 12186"/>
            <p:cNvSpPr>
              <a:spLocks noChangeArrowheads="1"/>
            </p:cNvSpPr>
            <p:nvPr/>
          </p:nvSpPr>
          <p:spPr bwMode="auto">
            <a:xfrm>
              <a:off x="7622024" y="3221925"/>
              <a:ext cx="16033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1,4</a:t>
              </a:r>
            </a:p>
          </p:txBody>
        </p:sp>
        <p:sp>
          <p:nvSpPr>
            <p:cNvPr id="38" name="Rectangle 12185"/>
            <p:cNvSpPr>
              <a:spLocks noChangeArrowheads="1"/>
            </p:cNvSpPr>
            <p:nvPr/>
          </p:nvSpPr>
          <p:spPr bwMode="auto">
            <a:xfrm>
              <a:off x="4469249" y="1791588"/>
              <a:ext cx="125412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90</a:t>
              </a:r>
            </a:p>
          </p:txBody>
        </p:sp>
        <p:sp>
          <p:nvSpPr>
            <p:cNvPr id="39" name="Line 8116"/>
            <p:cNvSpPr>
              <a:spLocks noChangeShapeType="1"/>
            </p:cNvSpPr>
            <p:nvPr/>
          </p:nvSpPr>
          <p:spPr bwMode="auto">
            <a:xfrm flipH="1">
              <a:off x="7701399" y="1691575"/>
              <a:ext cx="0" cy="150653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0" name="Line 20400"/>
            <p:cNvSpPr>
              <a:spLocks noChangeShapeType="1"/>
            </p:cNvSpPr>
            <p:nvPr/>
          </p:nvSpPr>
          <p:spPr bwMode="auto">
            <a:xfrm>
              <a:off x="4666099" y="1691575"/>
              <a:ext cx="0" cy="150653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1" name="Line 20400"/>
            <p:cNvSpPr>
              <a:spLocks noChangeShapeType="1"/>
            </p:cNvSpPr>
            <p:nvPr/>
          </p:nvSpPr>
          <p:spPr bwMode="auto">
            <a:xfrm>
              <a:off x="4942324" y="1691575"/>
              <a:ext cx="0" cy="150653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2" name="Line 20400"/>
            <p:cNvSpPr>
              <a:spLocks noChangeShapeType="1"/>
            </p:cNvSpPr>
            <p:nvPr/>
          </p:nvSpPr>
          <p:spPr bwMode="auto">
            <a:xfrm>
              <a:off x="5218549" y="1691575"/>
              <a:ext cx="0" cy="150653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3" name="Line 20400"/>
            <p:cNvSpPr>
              <a:spLocks noChangeShapeType="1"/>
            </p:cNvSpPr>
            <p:nvPr/>
          </p:nvSpPr>
          <p:spPr bwMode="auto">
            <a:xfrm>
              <a:off x="5494774" y="1691575"/>
              <a:ext cx="0" cy="150653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4" name="Line 20400"/>
            <p:cNvSpPr>
              <a:spLocks noChangeShapeType="1"/>
            </p:cNvSpPr>
            <p:nvPr/>
          </p:nvSpPr>
          <p:spPr bwMode="auto">
            <a:xfrm>
              <a:off x="5770999" y="1691575"/>
              <a:ext cx="0" cy="150653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5" name="Line 20400"/>
            <p:cNvSpPr>
              <a:spLocks noChangeShapeType="1"/>
            </p:cNvSpPr>
            <p:nvPr/>
          </p:nvSpPr>
          <p:spPr bwMode="auto">
            <a:xfrm>
              <a:off x="6047224" y="1691575"/>
              <a:ext cx="0" cy="150653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6" name="Line 20400"/>
            <p:cNvSpPr>
              <a:spLocks noChangeShapeType="1"/>
            </p:cNvSpPr>
            <p:nvPr/>
          </p:nvSpPr>
          <p:spPr bwMode="auto">
            <a:xfrm>
              <a:off x="6323449" y="1691575"/>
              <a:ext cx="0" cy="150653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7" name="Line 20400"/>
            <p:cNvSpPr>
              <a:spLocks noChangeShapeType="1"/>
            </p:cNvSpPr>
            <p:nvPr/>
          </p:nvSpPr>
          <p:spPr bwMode="auto">
            <a:xfrm>
              <a:off x="6599674" y="1691575"/>
              <a:ext cx="0" cy="150653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8" name="Line 20400"/>
            <p:cNvSpPr>
              <a:spLocks noChangeShapeType="1"/>
            </p:cNvSpPr>
            <p:nvPr/>
          </p:nvSpPr>
          <p:spPr bwMode="auto">
            <a:xfrm>
              <a:off x="6875899" y="1691575"/>
              <a:ext cx="0" cy="150653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49" name="Line 20400"/>
            <p:cNvSpPr>
              <a:spLocks noChangeShapeType="1"/>
            </p:cNvSpPr>
            <p:nvPr/>
          </p:nvSpPr>
          <p:spPr bwMode="auto">
            <a:xfrm>
              <a:off x="7152124" y="1691575"/>
              <a:ext cx="0" cy="150653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50" name="Line 20400"/>
            <p:cNvSpPr>
              <a:spLocks noChangeShapeType="1"/>
            </p:cNvSpPr>
            <p:nvPr/>
          </p:nvSpPr>
          <p:spPr bwMode="auto">
            <a:xfrm>
              <a:off x="7428349" y="1691575"/>
              <a:ext cx="0" cy="1506538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grpSp>
          <p:nvGrpSpPr>
            <p:cNvPr id="51" name="Gruppieren 118"/>
            <p:cNvGrpSpPr>
              <a:grpSpLocks/>
            </p:cNvGrpSpPr>
            <p:nvPr/>
          </p:nvGrpSpPr>
          <p:grpSpPr bwMode="auto">
            <a:xfrm>
              <a:off x="4619173" y="1688178"/>
              <a:ext cx="3134952" cy="1483030"/>
              <a:chOff x="3381189" y="467605"/>
              <a:chExt cx="3059112" cy="1947862"/>
            </a:xfrm>
          </p:grpSpPr>
          <p:sp>
            <p:nvSpPr>
              <p:cNvPr id="83" name="Line 8110"/>
              <p:cNvSpPr>
                <a:spLocks noChangeShapeType="1"/>
              </p:cNvSpPr>
              <p:nvPr/>
            </p:nvSpPr>
            <p:spPr bwMode="auto">
              <a:xfrm>
                <a:off x="3380507" y="2015023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84" name="Line 8111"/>
              <p:cNvSpPr>
                <a:spLocks noChangeShapeType="1"/>
              </p:cNvSpPr>
              <p:nvPr/>
            </p:nvSpPr>
            <p:spPr bwMode="auto">
              <a:xfrm>
                <a:off x="3380507" y="1821112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85" name="Line 8114"/>
              <p:cNvSpPr>
                <a:spLocks noChangeShapeType="1"/>
              </p:cNvSpPr>
              <p:nvPr/>
            </p:nvSpPr>
            <p:spPr bwMode="auto">
              <a:xfrm>
                <a:off x="3380507" y="1243545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86" name="Line 8115"/>
              <p:cNvSpPr>
                <a:spLocks noChangeShapeType="1"/>
              </p:cNvSpPr>
              <p:nvPr/>
            </p:nvSpPr>
            <p:spPr bwMode="auto">
              <a:xfrm>
                <a:off x="3380507" y="1049634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87" name="Line 8116"/>
              <p:cNvSpPr>
                <a:spLocks noChangeShapeType="1"/>
              </p:cNvSpPr>
              <p:nvPr/>
            </p:nvSpPr>
            <p:spPr bwMode="auto">
              <a:xfrm>
                <a:off x="3380507" y="855721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88" name="Line 8109"/>
              <p:cNvSpPr>
                <a:spLocks noChangeShapeType="1"/>
              </p:cNvSpPr>
              <p:nvPr/>
            </p:nvSpPr>
            <p:spPr bwMode="auto">
              <a:xfrm>
                <a:off x="3380507" y="2208936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89" name="Line 8113"/>
              <p:cNvSpPr>
                <a:spLocks noChangeShapeType="1"/>
              </p:cNvSpPr>
              <p:nvPr/>
            </p:nvSpPr>
            <p:spPr bwMode="auto">
              <a:xfrm>
                <a:off x="3380507" y="1435372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90" name="Line 8112"/>
              <p:cNvSpPr>
                <a:spLocks noChangeShapeType="1"/>
              </p:cNvSpPr>
              <p:nvPr/>
            </p:nvSpPr>
            <p:spPr bwMode="auto">
              <a:xfrm>
                <a:off x="3380507" y="1627199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91" name="Line 8116"/>
              <p:cNvSpPr>
                <a:spLocks noChangeShapeType="1"/>
              </p:cNvSpPr>
              <p:nvPr/>
            </p:nvSpPr>
            <p:spPr bwMode="auto">
              <a:xfrm>
                <a:off x="3380507" y="663894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92" name="Line 8116"/>
              <p:cNvSpPr>
                <a:spLocks noChangeShapeType="1"/>
              </p:cNvSpPr>
              <p:nvPr/>
            </p:nvSpPr>
            <p:spPr bwMode="auto">
              <a:xfrm>
                <a:off x="3380507" y="469982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93" name="Line 8109"/>
              <p:cNvSpPr>
                <a:spLocks noChangeShapeType="1"/>
              </p:cNvSpPr>
              <p:nvPr/>
            </p:nvSpPr>
            <p:spPr bwMode="auto">
              <a:xfrm>
                <a:off x="3380507" y="2415358"/>
                <a:ext cx="3059463" cy="0"/>
              </a:xfrm>
              <a:prstGeom prst="line">
                <a:avLst/>
              </a:prstGeom>
              <a:noFill/>
              <a:ln w="9525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52" name="Freeform 32563"/>
            <p:cNvSpPr>
              <a:spLocks/>
            </p:cNvSpPr>
            <p:nvPr/>
          </p:nvSpPr>
          <p:spPr bwMode="auto">
            <a:xfrm>
              <a:off x="4667686" y="1685225"/>
              <a:ext cx="2495550" cy="1485900"/>
            </a:xfrm>
            <a:custGeom>
              <a:avLst/>
              <a:gdLst>
                <a:gd name="T0" fmla="*/ 2147483647 w 10000"/>
                <a:gd name="T1" fmla="*/ 2147483647 h 10014"/>
                <a:gd name="T2" fmla="*/ 2147483647 w 10000"/>
                <a:gd name="T3" fmla="*/ 0 h 10014"/>
                <a:gd name="T4" fmla="*/ 2147483647 w 10000"/>
                <a:gd name="T5" fmla="*/ 2147483647 h 10014"/>
                <a:gd name="T6" fmla="*/ 2147483647 w 10000"/>
                <a:gd name="T7" fmla="*/ 2147483647 h 10014"/>
                <a:gd name="T8" fmla="*/ 0 w 10000"/>
                <a:gd name="T9" fmla="*/ 2147483647 h 100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14"/>
                <a:gd name="T17" fmla="*/ 10000 w 10000"/>
                <a:gd name="T18" fmla="*/ 10014 h 10014"/>
                <a:gd name="connsiteX0" fmla="*/ 10122 w 10122"/>
                <a:gd name="connsiteY0" fmla="*/ 10808 h 10808"/>
                <a:gd name="connsiteX1" fmla="*/ 7417 w 10122"/>
                <a:gd name="connsiteY1" fmla="*/ 0 h 10808"/>
                <a:gd name="connsiteX2" fmla="*/ 6682 w 10122"/>
                <a:gd name="connsiteY2" fmla="*/ 401 h 10808"/>
                <a:gd name="connsiteX3" fmla="*/ 1357 w 10122"/>
                <a:gd name="connsiteY3" fmla="*/ 5647 h 10808"/>
                <a:gd name="connsiteX4" fmla="*/ 0 w 10122"/>
                <a:gd name="connsiteY4" fmla="*/ 9961 h 10808"/>
                <a:gd name="connsiteX0" fmla="*/ 10351 w 10351"/>
                <a:gd name="connsiteY0" fmla="*/ 10808 h 10808"/>
                <a:gd name="connsiteX1" fmla="*/ 7646 w 10351"/>
                <a:gd name="connsiteY1" fmla="*/ 0 h 10808"/>
                <a:gd name="connsiteX2" fmla="*/ 1001 w 10351"/>
                <a:gd name="connsiteY2" fmla="*/ 4826 h 10808"/>
                <a:gd name="connsiteX3" fmla="*/ 1586 w 10351"/>
                <a:gd name="connsiteY3" fmla="*/ 5647 h 10808"/>
                <a:gd name="connsiteX4" fmla="*/ 229 w 10351"/>
                <a:gd name="connsiteY4" fmla="*/ 9961 h 10808"/>
                <a:gd name="connsiteX0" fmla="*/ 10351 w 10351"/>
                <a:gd name="connsiteY0" fmla="*/ 10158 h 10158"/>
                <a:gd name="connsiteX1" fmla="*/ 3743 w 10351"/>
                <a:gd name="connsiteY1" fmla="*/ 0 h 10158"/>
                <a:gd name="connsiteX2" fmla="*/ 1001 w 10351"/>
                <a:gd name="connsiteY2" fmla="*/ 4176 h 10158"/>
                <a:gd name="connsiteX3" fmla="*/ 1586 w 10351"/>
                <a:gd name="connsiteY3" fmla="*/ 4997 h 10158"/>
                <a:gd name="connsiteX4" fmla="*/ 229 w 10351"/>
                <a:gd name="connsiteY4" fmla="*/ 9311 h 10158"/>
                <a:gd name="connsiteX0" fmla="*/ 10351 w 10351"/>
                <a:gd name="connsiteY0" fmla="*/ 10137 h 10137"/>
                <a:gd name="connsiteX1" fmla="*/ 3643 w 10351"/>
                <a:gd name="connsiteY1" fmla="*/ 0 h 10137"/>
                <a:gd name="connsiteX2" fmla="*/ 1001 w 10351"/>
                <a:gd name="connsiteY2" fmla="*/ 4155 h 10137"/>
                <a:gd name="connsiteX3" fmla="*/ 1586 w 10351"/>
                <a:gd name="connsiteY3" fmla="*/ 4976 h 10137"/>
                <a:gd name="connsiteX4" fmla="*/ 229 w 10351"/>
                <a:gd name="connsiteY4" fmla="*/ 9290 h 10137"/>
                <a:gd name="connsiteX0" fmla="*/ 10351 w 10351"/>
                <a:gd name="connsiteY0" fmla="*/ 10220 h 10220"/>
                <a:gd name="connsiteX1" fmla="*/ 3766 w 10351"/>
                <a:gd name="connsiteY1" fmla="*/ 0 h 10220"/>
                <a:gd name="connsiteX2" fmla="*/ 1001 w 10351"/>
                <a:gd name="connsiteY2" fmla="*/ 4238 h 10220"/>
                <a:gd name="connsiteX3" fmla="*/ 1586 w 10351"/>
                <a:gd name="connsiteY3" fmla="*/ 5059 h 10220"/>
                <a:gd name="connsiteX4" fmla="*/ 229 w 10351"/>
                <a:gd name="connsiteY4" fmla="*/ 9373 h 10220"/>
                <a:gd name="connsiteX0" fmla="*/ 10351 w 10351"/>
                <a:gd name="connsiteY0" fmla="*/ 10137 h 10137"/>
                <a:gd name="connsiteX1" fmla="*/ 3837 w 10351"/>
                <a:gd name="connsiteY1" fmla="*/ 0 h 10137"/>
                <a:gd name="connsiteX2" fmla="*/ 1001 w 10351"/>
                <a:gd name="connsiteY2" fmla="*/ 4155 h 10137"/>
                <a:gd name="connsiteX3" fmla="*/ 1586 w 10351"/>
                <a:gd name="connsiteY3" fmla="*/ 4976 h 10137"/>
                <a:gd name="connsiteX4" fmla="*/ 229 w 10351"/>
                <a:gd name="connsiteY4" fmla="*/ 9290 h 10137"/>
                <a:gd name="connsiteX0" fmla="*/ 10351 w 10351"/>
                <a:gd name="connsiteY0" fmla="*/ 10169 h 10169"/>
                <a:gd name="connsiteX1" fmla="*/ 3837 w 10351"/>
                <a:gd name="connsiteY1" fmla="*/ 32 h 10169"/>
                <a:gd name="connsiteX2" fmla="*/ 1001 w 10351"/>
                <a:gd name="connsiteY2" fmla="*/ 4187 h 10169"/>
                <a:gd name="connsiteX3" fmla="*/ 1586 w 10351"/>
                <a:gd name="connsiteY3" fmla="*/ 5008 h 10169"/>
                <a:gd name="connsiteX4" fmla="*/ 229 w 10351"/>
                <a:gd name="connsiteY4" fmla="*/ 9322 h 10169"/>
                <a:gd name="connsiteX0" fmla="*/ 10351 w 10351"/>
                <a:gd name="connsiteY0" fmla="*/ 10169 h 10406"/>
                <a:gd name="connsiteX1" fmla="*/ 3837 w 10351"/>
                <a:gd name="connsiteY1" fmla="*/ 32 h 10406"/>
                <a:gd name="connsiteX2" fmla="*/ 1001 w 10351"/>
                <a:gd name="connsiteY2" fmla="*/ 4187 h 10406"/>
                <a:gd name="connsiteX3" fmla="*/ 1586 w 10351"/>
                <a:gd name="connsiteY3" fmla="*/ 5008 h 10406"/>
                <a:gd name="connsiteX4" fmla="*/ 229 w 10351"/>
                <a:gd name="connsiteY4" fmla="*/ 9322 h 10406"/>
                <a:gd name="connsiteX0" fmla="*/ 10351 w 10351"/>
                <a:gd name="connsiteY0" fmla="*/ 10202 h 10439"/>
                <a:gd name="connsiteX1" fmla="*/ 3837 w 10351"/>
                <a:gd name="connsiteY1" fmla="*/ 65 h 10439"/>
                <a:gd name="connsiteX2" fmla="*/ 1001 w 10351"/>
                <a:gd name="connsiteY2" fmla="*/ 4220 h 10439"/>
                <a:gd name="connsiteX3" fmla="*/ 1586 w 10351"/>
                <a:gd name="connsiteY3" fmla="*/ 5041 h 10439"/>
                <a:gd name="connsiteX4" fmla="*/ 229 w 10351"/>
                <a:gd name="connsiteY4" fmla="*/ 9355 h 10439"/>
                <a:gd name="connsiteX0" fmla="*/ 10351 w 10351"/>
                <a:gd name="connsiteY0" fmla="*/ 10202 h 10439"/>
                <a:gd name="connsiteX1" fmla="*/ 3837 w 10351"/>
                <a:gd name="connsiteY1" fmla="*/ 65 h 10439"/>
                <a:gd name="connsiteX2" fmla="*/ 1001 w 10351"/>
                <a:gd name="connsiteY2" fmla="*/ 4220 h 10439"/>
                <a:gd name="connsiteX3" fmla="*/ 1586 w 10351"/>
                <a:gd name="connsiteY3" fmla="*/ 5041 h 10439"/>
                <a:gd name="connsiteX4" fmla="*/ 229 w 10351"/>
                <a:gd name="connsiteY4" fmla="*/ 9355 h 10439"/>
                <a:gd name="connsiteX0" fmla="*/ 10668 w 10668"/>
                <a:gd name="connsiteY0" fmla="*/ 10202 h 10439"/>
                <a:gd name="connsiteX1" fmla="*/ 4154 w 10668"/>
                <a:gd name="connsiteY1" fmla="*/ 65 h 10439"/>
                <a:gd name="connsiteX2" fmla="*/ 1001 w 10668"/>
                <a:gd name="connsiteY2" fmla="*/ 5006 h 10439"/>
                <a:gd name="connsiteX3" fmla="*/ 1903 w 10668"/>
                <a:gd name="connsiteY3" fmla="*/ 5041 h 10439"/>
                <a:gd name="connsiteX4" fmla="*/ 546 w 10668"/>
                <a:gd name="connsiteY4" fmla="*/ 9355 h 10439"/>
                <a:gd name="connsiteX0" fmla="*/ 11568 w 11568"/>
                <a:gd name="connsiteY0" fmla="*/ 10202 h 10439"/>
                <a:gd name="connsiteX1" fmla="*/ 5054 w 11568"/>
                <a:gd name="connsiteY1" fmla="*/ 65 h 10439"/>
                <a:gd name="connsiteX2" fmla="*/ 1901 w 11568"/>
                <a:gd name="connsiteY2" fmla="*/ 5006 h 10439"/>
                <a:gd name="connsiteX3" fmla="*/ 1118 w 11568"/>
                <a:gd name="connsiteY3" fmla="*/ 4254 h 10439"/>
                <a:gd name="connsiteX4" fmla="*/ 1446 w 11568"/>
                <a:gd name="connsiteY4" fmla="*/ 9355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99 w 11666"/>
                <a:gd name="connsiteY2" fmla="*/ 5006 h 10439"/>
                <a:gd name="connsiteX3" fmla="*/ 1216 w 11666"/>
                <a:gd name="connsiteY3" fmla="*/ 4254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3 w 11666"/>
                <a:gd name="connsiteY2" fmla="*/ 5152 h 10439"/>
                <a:gd name="connsiteX3" fmla="*/ 1216 w 11666"/>
                <a:gd name="connsiteY3" fmla="*/ 4254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8 w 11666"/>
                <a:gd name="connsiteY2" fmla="*/ 5085 h 10439"/>
                <a:gd name="connsiteX3" fmla="*/ 1216 w 11666"/>
                <a:gd name="connsiteY3" fmla="*/ 4254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8 w 11666"/>
                <a:gd name="connsiteY2" fmla="*/ 5085 h 10439"/>
                <a:gd name="connsiteX3" fmla="*/ 1216 w 11666"/>
                <a:gd name="connsiteY3" fmla="*/ 4254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8 w 11666"/>
                <a:gd name="connsiteY2" fmla="*/ 5085 h 10439"/>
                <a:gd name="connsiteX3" fmla="*/ 1561 w 11666"/>
                <a:gd name="connsiteY3" fmla="*/ 5139 h 10439"/>
                <a:gd name="connsiteX4" fmla="*/ 0 w 11666"/>
                <a:gd name="connsiteY4" fmla="*/ 5399 h 10439"/>
                <a:gd name="connsiteX0" fmla="*/ 11666 w 11666"/>
                <a:gd name="connsiteY0" fmla="*/ 10202 h 10439"/>
                <a:gd name="connsiteX1" fmla="*/ 5152 w 11666"/>
                <a:gd name="connsiteY1" fmla="*/ 65 h 10439"/>
                <a:gd name="connsiteX2" fmla="*/ 1958 w 11666"/>
                <a:gd name="connsiteY2" fmla="*/ 5085 h 10439"/>
                <a:gd name="connsiteX3" fmla="*/ 1561 w 11666"/>
                <a:gd name="connsiteY3" fmla="*/ 5139 h 10439"/>
                <a:gd name="connsiteX4" fmla="*/ 0 w 11666"/>
                <a:gd name="connsiteY4" fmla="*/ 5399 h 10439"/>
                <a:gd name="connsiteX0" fmla="*/ 11223 w 11223"/>
                <a:gd name="connsiteY0" fmla="*/ 10202 h 10439"/>
                <a:gd name="connsiteX1" fmla="*/ 4709 w 11223"/>
                <a:gd name="connsiteY1" fmla="*/ 65 h 10439"/>
                <a:gd name="connsiteX2" fmla="*/ 1515 w 11223"/>
                <a:gd name="connsiteY2" fmla="*/ 5085 h 10439"/>
                <a:gd name="connsiteX3" fmla="*/ 1118 w 11223"/>
                <a:gd name="connsiteY3" fmla="*/ 5139 h 10439"/>
                <a:gd name="connsiteX4" fmla="*/ 799 w 11223"/>
                <a:gd name="connsiteY4" fmla="*/ 5243 h 10439"/>
                <a:gd name="connsiteX0" fmla="*/ 11562 w 11562"/>
                <a:gd name="connsiteY0" fmla="*/ 10202 h 10439"/>
                <a:gd name="connsiteX1" fmla="*/ 5048 w 11562"/>
                <a:gd name="connsiteY1" fmla="*/ 65 h 10439"/>
                <a:gd name="connsiteX2" fmla="*/ 1854 w 11562"/>
                <a:gd name="connsiteY2" fmla="*/ 5085 h 10439"/>
                <a:gd name="connsiteX3" fmla="*/ 1457 w 11562"/>
                <a:gd name="connsiteY3" fmla="*/ 5139 h 10439"/>
                <a:gd name="connsiteX4" fmla="*/ 0 w 11562"/>
                <a:gd name="connsiteY4" fmla="*/ 5536 h 10439"/>
                <a:gd name="connsiteX0" fmla="*/ 11223 w 11223"/>
                <a:gd name="connsiteY0" fmla="*/ 10202 h 10439"/>
                <a:gd name="connsiteX1" fmla="*/ 4709 w 11223"/>
                <a:gd name="connsiteY1" fmla="*/ 65 h 10439"/>
                <a:gd name="connsiteX2" fmla="*/ 1515 w 11223"/>
                <a:gd name="connsiteY2" fmla="*/ 5085 h 10439"/>
                <a:gd name="connsiteX3" fmla="*/ 1118 w 11223"/>
                <a:gd name="connsiteY3" fmla="*/ 5139 h 10439"/>
                <a:gd name="connsiteX4" fmla="*/ 709 w 11223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439"/>
                <a:gd name="connsiteX1" fmla="*/ 4000 w 10514"/>
                <a:gd name="connsiteY1" fmla="*/ 65 h 10439"/>
                <a:gd name="connsiteX2" fmla="*/ 806 w 10514"/>
                <a:gd name="connsiteY2" fmla="*/ 5085 h 10439"/>
                <a:gd name="connsiteX3" fmla="*/ 409 w 10514"/>
                <a:gd name="connsiteY3" fmla="*/ 5139 h 10439"/>
                <a:gd name="connsiteX4" fmla="*/ 0 w 10514"/>
                <a:gd name="connsiteY4" fmla="*/ 5192 h 10439"/>
                <a:gd name="connsiteX0" fmla="*/ 10514 w 10514"/>
                <a:gd name="connsiteY0" fmla="*/ 10202 h 10630"/>
                <a:gd name="connsiteX1" fmla="*/ 4000 w 10514"/>
                <a:gd name="connsiteY1" fmla="*/ 65 h 10630"/>
                <a:gd name="connsiteX2" fmla="*/ 806 w 10514"/>
                <a:gd name="connsiteY2" fmla="*/ 5085 h 10630"/>
                <a:gd name="connsiteX3" fmla="*/ 409 w 10514"/>
                <a:gd name="connsiteY3" fmla="*/ 5139 h 10630"/>
                <a:gd name="connsiteX4" fmla="*/ 0 w 10514"/>
                <a:gd name="connsiteY4" fmla="*/ 5192 h 10630"/>
                <a:gd name="connsiteX0" fmla="*/ 10514 w 10514"/>
                <a:gd name="connsiteY0" fmla="*/ 10202 h 10528"/>
                <a:gd name="connsiteX1" fmla="*/ 4000 w 10514"/>
                <a:gd name="connsiteY1" fmla="*/ 65 h 10528"/>
                <a:gd name="connsiteX2" fmla="*/ 806 w 10514"/>
                <a:gd name="connsiteY2" fmla="*/ 5085 h 10528"/>
                <a:gd name="connsiteX3" fmla="*/ 409 w 10514"/>
                <a:gd name="connsiteY3" fmla="*/ 5139 h 10528"/>
                <a:gd name="connsiteX4" fmla="*/ 0 w 10514"/>
                <a:gd name="connsiteY4" fmla="*/ 5192 h 10528"/>
                <a:gd name="connsiteX0" fmla="*/ 10514 w 10514"/>
                <a:gd name="connsiteY0" fmla="*/ 10268 h 10594"/>
                <a:gd name="connsiteX1" fmla="*/ 4000 w 10514"/>
                <a:gd name="connsiteY1" fmla="*/ 131 h 10594"/>
                <a:gd name="connsiteX2" fmla="*/ 806 w 10514"/>
                <a:gd name="connsiteY2" fmla="*/ 5151 h 10594"/>
                <a:gd name="connsiteX3" fmla="*/ 409 w 10514"/>
                <a:gd name="connsiteY3" fmla="*/ 5205 h 10594"/>
                <a:gd name="connsiteX4" fmla="*/ 0 w 10514"/>
                <a:gd name="connsiteY4" fmla="*/ 5258 h 10594"/>
                <a:gd name="connsiteX0" fmla="*/ 10514 w 10514"/>
                <a:gd name="connsiteY0" fmla="*/ 10268 h 10973"/>
                <a:gd name="connsiteX1" fmla="*/ 4000 w 10514"/>
                <a:gd name="connsiteY1" fmla="*/ 131 h 10973"/>
                <a:gd name="connsiteX2" fmla="*/ 806 w 10514"/>
                <a:gd name="connsiteY2" fmla="*/ 5151 h 10973"/>
                <a:gd name="connsiteX3" fmla="*/ 409 w 10514"/>
                <a:gd name="connsiteY3" fmla="*/ 5205 h 10973"/>
                <a:gd name="connsiteX4" fmla="*/ 0 w 10514"/>
                <a:gd name="connsiteY4" fmla="*/ 5258 h 10973"/>
                <a:gd name="connsiteX0" fmla="*/ 10514 w 10514"/>
                <a:gd name="connsiteY0" fmla="*/ 10268 h 10677"/>
                <a:gd name="connsiteX1" fmla="*/ 4000 w 10514"/>
                <a:gd name="connsiteY1" fmla="*/ 131 h 10677"/>
                <a:gd name="connsiteX2" fmla="*/ 806 w 10514"/>
                <a:gd name="connsiteY2" fmla="*/ 5151 h 10677"/>
                <a:gd name="connsiteX3" fmla="*/ 409 w 10514"/>
                <a:gd name="connsiteY3" fmla="*/ 5205 h 10677"/>
                <a:gd name="connsiteX4" fmla="*/ 0 w 10514"/>
                <a:gd name="connsiteY4" fmla="*/ 5258 h 10677"/>
                <a:gd name="connsiteX0" fmla="*/ 10514 w 10514"/>
                <a:gd name="connsiteY0" fmla="*/ 10194 h 10194"/>
                <a:gd name="connsiteX1" fmla="*/ 7038 w 10514"/>
                <a:gd name="connsiteY1" fmla="*/ 4732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  <a:gd name="connsiteX0" fmla="*/ 10514 w 10514"/>
                <a:gd name="connsiteY0" fmla="*/ 10194 h 10194"/>
                <a:gd name="connsiteX1" fmla="*/ 7122 w 10514"/>
                <a:gd name="connsiteY1" fmla="*/ 4639 h 10194"/>
                <a:gd name="connsiteX2" fmla="*/ 4000 w 10514"/>
                <a:gd name="connsiteY2" fmla="*/ 57 h 10194"/>
                <a:gd name="connsiteX3" fmla="*/ 806 w 10514"/>
                <a:gd name="connsiteY3" fmla="*/ 5077 h 10194"/>
                <a:gd name="connsiteX4" fmla="*/ 409 w 10514"/>
                <a:gd name="connsiteY4" fmla="*/ 5131 h 10194"/>
                <a:gd name="connsiteX5" fmla="*/ 0 w 10514"/>
                <a:gd name="connsiteY5" fmla="*/ 5184 h 1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4" h="10194">
                  <a:moveTo>
                    <a:pt x="10514" y="10194"/>
                  </a:moveTo>
                  <a:cubicBezTo>
                    <a:pt x="8807" y="9996"/>
                    <a:pt x="8586" y="9720"/>
                    <a:pt x="7122" y="4639"/>
                  </a:cubicBezTo>
                  <a:cubicBezTo>
                    <a:pt x="6001" y="1002"/>
                    <a:pt x="5039" y="0"/>
                    <a:pt x="4000" y="57"/>
                  </a:cubicBezTo>
                  <a:cubicBezTo>
                    <a:pt x="1528" y="28"/>
                    <a:pt x="1089" y="4819"/>
                    <a:pt x="806" y="5077"/>
                  </a:cubicBezTo>
                  <a:cubicBezTo>
                    <a:pt x="745" y="4866"/>
                    <a:pt x="613" y="4710"/>
                    <a:pt x="409" y="5131"/>
                  </a:cubicBezTo>
                  <a:cubicBezTo>
                    <a:pt x="321" y="4957"/>
                    <a:pt x="96" y="4813"/>
                    <a:pt x="0" y="5184"/>
                  </a:cubicBezTo>
                </a:path>
              </a:pathLst>
            </a:custGeom>
            <a:noFill/>
            <a:ln w="12700">
              <a:solidFill>
                <a:srgbClr val="2838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53" name="Freeform 32563"/>
            <p:cNvSpPr>
              <a:spLocks/>
            </p:cNvSpPr>
            <p:nvPr/>
          </p:nvSpPr>
          <p:spPr bwMode="auto">
            <a:xfrm>
              <a:off x="6055161" y="1683638"/>
              <a:ext cx="1649413" cy="1497012"/>
            </a:xfrm>
            <a:custGeom>
              <a:avLst/>
              <a:gdLst>
                <a:gd name="T0" fmla="*/ 2147483647 w 10436"/>
                <a:gd name="T1" fmla="*/ 2147483647 h 10164"/>
                <a:gd name="T2" fmla="*/ 2147483647 w 10436"/>
                <a:gd name="T3" fmla="*/ 2147483647 h 10164"/>
                <a:gd name="T4" fmla="*/ 2147483647 w 10436"/>
                <a:gd name="T5" fmla="*/ 2147483647 h 10164"/>
                <a:gd name="T6" fmla="*/ 2147483647 w 10436"/>
                <a:gd name="T7" fmla="*/ 2147483647 h 10164"/>
                <a:gd name="T8" fmla="*/ 2147483647 w 10436"/>
                <a:gd name="T9" fmla="*/ 0 h 10164"/>
                <a:gd name="T10" fmla="*/ 2147483647 w 10436"/>
                <a:gd name="T11" fmla="*/ 2147483647 h 10164"/>
                <a:gd name="T12" fmla="*/ 0 w 10436"/>
                <a:gd name="T13" fmla="*/ 2147483647 h 10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36"/>
                <a:gd name="T22" fmla="*/ 0 h 10164"/>
                <a:gd name="T23" fmla="*/ 10436 w 10436"/>
                <a:gd name="T24" fmla="*/ 10164 h 10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36" h="10164">
                  <a:moveTo>
                    <a:pt x="10436" y="10077"/>
                  </a:moveTo>
                  <a:cubicBezTo>
                    <a:pt x="10228" y="10046"/>
                    <a:pt x="9598" y="10091"/>
                    <a:pt x="9185" y="10020"/>
                  </a:cubicBezTo>
                  <a:cubicBezTo>
                    <a:pt x="8656" y="9893"/>
                    <a:pt x="8450" y="9861"/>
                    <a:pt x="7915" y="9604"/>
                  </a:cubicBezTo>
                  <a:cubicBezTo>
                    <a:pt x="7643" y="9369"/>
                    <a:pt x="7066" y="8225"/>
                    <a:pt x="6737" y="7380"/>
                  </a:cubicBezTo>
                  <a:cubicBezTo>
                    <a:pt x="6401" y="6507"/>
                    <a:pt x="6521" y="270"/>
                    <a:pt x="6193" y="0"/>
                  </a:cubicBezTo>
                  <a:cubicBezTo>
                    <a:pt x="5672" y="343"/>
                    <a:pt x="5397" y="8642"/>
                    <a:pt x="4042" y="9700"/>
                  </a:cubicBezTo>
                  <a:cubicBezTo>
                    <a:pt x="3422" y="10164"/>
                    <a:pt x="1218" y="9952"/>
                    <a:pt x="0" y="10078"/>
                  </a:cubicBezTo>
                </a:path>
              </a:pathLst>
            </a:custGeom>
            <a:noFill/>
            <a:ln w="12700">
              <a:solidFill>
                <a:srgbClr val="05683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cxnSp>
          <p:nvCxnSpPr>
            <p:cNvPr id="54" name="Gerade Verbindung 11"/>
            <p:cNvCxnSpPr>
              <a:cxnSpLocks noChangeShapeType="1"/>
              <a:endCxn id="13" idx="1"/>
            </p:cNvCxnSpPr>
            <p:nvPr/>
          </p:nvCxnSpPr>
          <p:spPr bwMode="auto">
            <a:xfrm flipV="1">
              <a:off x="7093813" y="1525633"/>
              <a:ext cx="225597" cy="214944"/>
            </a:xfrm>
            <a:prstGeom prst="line">
              <a:avLst/>
            </a:prstGeom>
            <a:noFill/>
            <a:ln w="9525" algn="ctr">
              <a:solidFill>
                <a:srgbClr val="05683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Rectangle 12183"/>
            <p:cNvSpPr>
              <a:spLocks noChangeArrowheads="1"/>
            </p:cNvSpPr>
            <p:nvPr/>
          </p:nvSpPr>
          <p:spPr bwMode="auto">
            <a:xfrm>
              <a:off x="7782361" y="2094800"/>
              <a:ext cx="125413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70</a:t>
              </a:r>
            </a:p>
          </p:txBody>
        </p:sp>
        <p:sp>
          <p:nvSpPr>
            <p:cNvPr id="57" name="Rectangle 12185"/>
            <p:cNvSpPr>
              <a:spLocks noChangeArrowheads="1"/>
            </p:cNvSpPr>
            <p:nvPr/>
          </p:nvSpPr>
          <p:spPr bwMode="auto">
            <a:xfrm>
              <a:off x="7782361" y="1658238"/>
              <a:ext cx="190500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100</a:t>
              </a:r>
            </a:p>
          </p:txBody>
        </p:sp>
        <p:sp>
          <p:nvSpPr>
            <p:cNvPr id="58" name="Rectangle 12176"/>
            <p:cNvSpPr>
              <a:spLocks noChangeArrowheads="1"/>
            </p:cNvSpPr>
            <p:nvPr/>
          </p:nvSpPr>
          <p:spPr bwMode="auto">
            <a:xfrm>
              <a:off x="7782361" y="3123500"/>
              <a:ext cx="6508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0</a:t>
              </a:r>
            </a:p>
          </p:txBody>
        </p:sp>
        <p:sp>
          <p:nvSpPr>
            <p:cNvPr id="59" name="Rectangle 12177"/>
            <p:cNvSpPr>
              <a:spLocks noChangeArrowheads="1"/>
            </p:cNvSpPr>
            <p:nvPr/>
          </p:nvSpPr>
          <p:spPr bwMode="auto">
            <a:xfrm>
              <a:off x="7782361" y="2974275"/>
              <a:ext cx="12858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10</a:t>
              </a:r>
            </a:p>
          </p:txBody>
        </p:sp>
        <p:sp>
          <p:nvSpPr>
            <p:cNvPr id="60" name="Rectangle 12178"/>
            <p:cNvSpPr>
              <a:spLocks noChangeArrowheads="1"/>
            </p:cNvSpPr>
            <p:nvPr/>
          </p:nvSpPr>
          <p:spPr bwMode="auto">
            <a:xfrm>
              <a:off x="7782361" y="2828225"/>
              <a:ext cx="12858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20</a:t>
              </a:r>
            </a:p>
          </p:txBody>
        </p:sp>
        <p:sp>
          <p:nvSpPr>
            <p:cNvPr id="61" name="Rectangle 12179"/>
            <p:cNvSpPr>
              <a:spLocks noChangeArrowheads="1"/>
            </p:cNvSpPr>
            <p:nvPr/>
          </p:nvSpPr>
          <p:spPr bwMode="auto">
            <a:xfrm>
              <a:off x="7782361" y="2682175"/>
              <a:ext cx="128588" cy="8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30</a:t>
              </a:r>
            </a:p>
          </p:txBody>
        </p:sp>
        <p:sp>
          <p:nvSpPr>
            <p:cNvPr id="62" name="Rectangle 12180"/>
            <p:cNvSpPr>
              <a:spLocks noChangeArrowheads="1"/>
            </p:cNvSpPr>
            <p:nvPr/>
          </p:nvSpPr>
          <p:spPr bwMode="auto">
            <a:xfrm>
              <a:off x="7782361" y="2536125"/>
              <a:ext cx="128588" cy="8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40</a:t>
              </a:r>
            </a:p>
          </p:txBody>
        </p:sp>
        <p:sp>
          <p:nvSpPr>
            <p:cNvPr id="63" name="Rectangle 12181"/>
            <p:cNvSpPr>
              <a:spLocks noChangeArrowheads="1"/>
            </p:cNvSpPr>
            <p:nvPr/>
          </p:nvSpPr>
          <p:spPr bwMode="auto">
            <a:xfrm>
              <a:off x="7782361" y="2390075"/>
              <a:ext cx="12858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50</a:t>
              </a:r>
            </a:p>
          </p:txBody>
        </p:sp>
        <p:sp>
          <p:nvSpPr>
            <p:cNvPr id="64" name="Rectangle 12182"/>
            <p:cNvSpPr>
              <a:spLocks noChangeArrowheads="1"/>
            </p:cNvSpPr>
            <p:nvPr/>
          </p:nvSpPr>
          <p:spPr bwMode="auto">
            <a:xfrm>
              <a:off x="7782361" y="2244025"/>
              <a:ext cx="128588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60</a:t>
              </a:r>
            </a:p>
          </p:txBody>
        </p:sp>
        <p:sp>
          <p:nvSpPr>
            <p:cNvPr id="65" name="Rectangle 12184"/>
            <p:cNvSpPr>
              <a:spLocks noChangeArrowheads="1"/>
            </p:cNvSpPr>
            <p:nvPr/>
          </p:nvSpPr>
          <p:spPr bwMode="auto">
            <a:xfrm>
              <a:off x="7782361" y="1948750"/>
              <a:ext cx="125413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80</a:t>
              </a:r>
            </a:p>
          </p:txBody>
        </p:sp>
        <p:sp>
          <p:nvSpPr>
            <p:cNvPr id="66" name="Rectangle 12185"/>
            <p:cNvSpPr>
              <a:spLocks noChangeArrowheads="1"/>
            </p:cNvSpPr>
            <p:nvPr/>
          </p:nvSpPr>
          <p:spPr bwMode="auto">
            <a:xfrm>
              <a:off x="7782361" y="1797938"/>
              <a:ext cx="125413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700" kern="0">
                  <a:solidFill>
                    <a:srgbClr val="000000"/>
                  </a:solidFill>
                  <a:latin typeface="Arial"/>
                </a:rPr>
                <a:t>90</a:t>
              </a:r>
            </a:p>
          </p:txBody>
        </p:sp>
        <p:sp>
          <p:nvSpPr>
            <p:cNvPr id="67" name="Rectangle 3850"/>
            <p:cNvSpPr>
              <a:spLocks noChangeArrowheads="1"/>
            </p:cNvSpPr>
            <p:nvPr/>
          </p:nvSpPr>
          <p:spPr bwMode="auto">
            <a:xfrm>
              <a:off x="6020236" y="1366138"/>
              <a:ext cx="981075" cy="252412"/>
            </a:xfrm>
            <a:prstGeom prst="rect">
              <a:avLst/>
            </a:prstGeom>
            <a:solidFill>
              <a:srgbClr val="283891"/>
            </a:solidFill>
            <a:ln w="6350">
              <a:noFill/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>
                  <a:solidFill>
                    <a:srgbClr val="FFFFFF"/>
                  </a:solidFill>
                  <a:latin typeface="Arial"/>
                </a:rPr>
                <a:t>Empfindlichkeit des Si-CCD-Sensors</a:t>
              </a:r>
              <a:endParaRPr lang="de-DE" sz="800" kern="0">
                <a:solidFill>
                  <a:srgbClr val="FFFFFF"/>
                </a:solidFill>
                <a:latin typeface="Arial"/>
                <a:sym typeface="Symbol" pitchFamily="18" charset="2"/>
              </a:endParaRPr>
            </a:p>
          </p:txBody>
        </p:sp>
        <p:cxnSp>
          <p:nvCxnSpPr>
            <p:cNvPr id="70" name="Gerade Verbindung 11"/>
            <p:cNvCxnSpPr>
              <a:cxnSpLocks noChangeShapeType="1"/>
            </p:cNvCxnSpPr>
            <p:nvPr/>
          </p:nvCxnSpPr>
          <p:spPr bwMode="auto">
            <a:xfrm flipV="1">
              <a:off x="5831828" y="1492164"/>
              <a:ext cx="188066" cy="207133"/>
            </a:xfrm>
            <a:prstGeom prst="line">
              <a:avLst/>
            </a:prstGeom>
            <a:noFill/>
            <a:ln w="9525" algn="ctr">
              <a:solidFill>
                <a:srgbClr val="2838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1" name="Gruppieren 32"/>
            <p:cNvGrpSpPr>
              <a:grpSpLocks/>
            </p:cNvGrpSpPr>
            <p:nvPr/>
          </p:nvGrpSpPr>
          <p:grpSpPr bwMode="auto">
            <a:xfrm>
              <a:off x="4552151" y="3354839"/>
              <a:ext cx="1817544" cy="133376"/>
              <a:chOff x="907864" y="3256613"/>
              <a:chExt cx="1817997" cy="133065"/>
            </a:xfrm>
          </p:grpSpPr>
          <p:sp>
            <p:nvSpPr>
              <p:cNvPr id="72" name="Textfeld 46"/>
              <p:cNvSpPr txBox="1">
                <a:spLocks noChangeArrowheads="1"/>
              </p:cNvSpPr>
              <p:nvPr/>
            </p:nvSpPr>
            <p:spPr bwMode="auto">
              <a:xfrm>
                <a:off x="1638943" y="3262824"/>
                <a:ext cx="360738" cy="122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800">
                    <a:latin typeface="Arial" charset="0"/>
                  </a:rPr>
                  <a:t>sichtbar</a:t>
                </a:r>
                <a:endParaRPr lang="de-DE" altLang="de-DE" sz="800">
                  <a:latin typeface="Arial" charset="0"/>
                </a:endParaRPr>
              </a:p>
            </p:txBody>
          </p:sp>
          <p:sp>
            <p:nvSpPr>
              <p:cNvPr id="73" name="Textfeld 46"/>
              <p:cNvSpPr txBox="1">
                <a:spLocks noChangeArrowheads="1"/>
              </p:cNvSpPr>
              <p:nvPr/>
            </p:nvSpPr>
            <p:spPr bwMode="auto">
              <a:xfrm>
                <a:off x="2498096" y="3262824"/>
                <a:ext cx="102609" cy="122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800">
                    <a:latin typeface="Arial" charset="0"/>
                  </a:rPr>
                  <a:t>IR</a:t>
                </a:r>
                <a:endParaRPr lang="de-DE" altLang="de-DE" sz="800">
                  <a:latin typeface="Arial" charset="0"/>
                </a:endParaRPr>
              </a:p>
            </p:txBody>
          </p:sp>
          <p:sp>
            <p:nvSpPr>
              <p:cNvPr id="74" name="Textfeld 46"/>
              <p:cNvSpPr txBox="1">
                <a:spLocks noChangeArrowheads="1"/>
              </p:cNvSpPr>
              <p:nvPr/>
            </p:nvSpPr>
            <p:spPr bwMode="auto">
              <a:xfrm>
                <a:off x="1076956" y="3262824"/>
                <a:ext cx="142692" cy="12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800">
                    <a:latin typeface="Arial" charset="0"/>
                  </a:rPr>
                  <a:t>UV</a:t>
                </a:r>
                <a:endParaRPr lang="de-DE" altLang="de-DE" sz="800">
                  <a:latin typeface="Arial" charset="0"/>
                </a:endParaRPr>
              </a:p>
            </p:txBody>
          </p:sp>
          <p:cxnSp>
            <p:nvCxnSpPr>
              <p:cNvPr id="75" name="Gerade Verbindung 74"/>
              <p:cNvCxnSpPr/>
              <p:nvPr/>
            </p:nvCxnSpPr>
            <p:spPr bwMode="auto">
              <a:xfrm flipH="1">
                <a:off x="2619263" y="3323568"/>
                <a:ext cx="10638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triangle" w="sm" len="med"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 Verbindung 75"/>
              <p:cNvCxnSpPr/>
              <p:nvPr/>
            </p:nvCxnSpPr>
            <p:spPr bwMode="auto">
              <a:xfrm>
                <a:off x="907512" y="3323568"/>
                <a:ext cx="13655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triangle" w="sm" len="med"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Gruppieren 28"/>
              <p:cNvGrpSpPr>
                <a:grpSpLocks/>
              </p:cNvGrpSpPr>
              <p:nvPr/>
            </p:nvGrpSpPr>
            <p:grpSpPr bwMode="auto">
              <a:xfrm>
                <a:off x="1237392" y="3256613"/>
                <a:ext cx="114302" cy="133065"/>
                <a:chOff x="1247253" y="3259931"/>
                <a:chExt cx="114302" cy="133065"/>
              </a:xfrm>
            </p:grpSpPr>
            <p:cxnSp>
              <p:nvCxnSpPr>
                <p:cNvPr id="81" name="Gerade Verbindung 80"/>
                <p:cNvCxnSpPr/>
                <p:nvPr/>
              </p:nvCxnSpPr>
              <p:spPr bwMode="auto">
                <a:xfrm flipV="1">
                  <a:off x="1304819" y="3260366"/>
                  <a:ext cx="0" cy="13303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Gerade Verbindung 81"/>
                <p:cNvCxnSpPr/>
                <p:nvPr/>
              </p:nvCxnSpPr>
              <p:spPr bwMode="auto">
                <a:xfrm flipH="1">
                  <a:off x="1247655" y="3326886"/>
                  <a:ext cx="11432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uppieren 29"/>
              <p:cNvGrpSpPr>
                <a:grpSpLocks/>
              </p:cNvGrpSpPr>
              <p:nvPr/>
            </p:nvGrpSpPr>
            <p:grpSpPr bwMode="auto">
              <a:xfrm>
                <a:off x="2346648" y="3256613"/>
                <a:ext cx="114302" cy="133065"/>
                <a:chOff x="1767570" y="3259931"/>
                <a:chExt cx="114302" cy="133065"/>
              </a:xfrm>
            </p:grpSpPr>
            <p:cxnSp>
              <p:nvCxnSpPr>
                <p:cNvPr id="79" name="Gerade Verbindung 78"/>
                <p:cNvCxnSpPr/>
                <p:nvPr/>
              </p:nvCxnSpPr>
              <p:spPr bwMode="auto">
                <a:xfrm flipV="1">
                  <a:off x="1824232" y="3260366"/>
                  <a:ext cx="0" cy="13303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Gerade Verbindung 79"/>
                <p:cNvCxnSpPr/>
                <p:nvPr/>
              </p:nvCxnSpPr>
              <p:spPr bwMode="auto">
                <a:xfrm flipH="1">
                  <a:off x="1767068" y="3326886"/>
                  <a:ext cx="11432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1" name="Textfeld 380"/>
            <p:cNvSpPr txBox="1"/>
            <p:nvPr/>
          </p:nvSpPr>
          <p:spPr>
            <a:xfrm>
              <a:off x="4667686" y="2933456"/>
              <a:ext cx="151836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dirty="0" smtClean="0">
                  <a:solidFill>
                    <a:schemeClr val="tx2"/>
                  </a:solidFill>
                </a:rPr>
                <a:t>Quelle: </a:t>
              </a:r>
              <a:r>
                <a:rPr lang="de-DE" sz="800" dirty="0" err="1" smtClean="0">
                  <a:solidFill>
                    <a:schemeClr val="tx2"/>
                  </a:solidFill>
                </a:rPr>
                <a:t>Köntges</a:t>
              </a:r>
              <a:r>
                <a:rPr lang="de-DE" sz="800" dirty="0">
                  <a:solidFill>
                    <a:schemeClr val="tx2"/>
                  </a:solidFill>
                </a:rPr>
                <a:t>, M. et al [3]</a:t>
              </a:r>
            </a:p>
          </p:txBody>
        </p:sp>
      </p:grpSp>
      <p:grpSp>
        <p:nvGrpSpPr>
          <p:cNvPr id="380" name="Gruppieren 379"/>
          <p:cNvGrpSpPr/>
          <p:nvPr/>
        </p:nvGrpSpPr>
        <p:grpSpPr>
          <a:xfrm>
            <a:off x="6610786" y="2874263"/>
            <a:ext cx="2393950" cy="295275"/>
            <a:chOff x="6610786" y="2874263"/>
            <a:chExt cx="2393950" cy="295275"/>
          </a:xfrm>
        </p:grpSpPr>
        <p:sp>
          <p:nvSpPr>
            <p:cNvPr id="55" name="Freeform 32563"/>
            <p:cNvSpPr>
              <a:spLocks/>
            </p:cNvSpPr>
            <p:nvPr/>
          </p:nvSpPr>
          <p:spPr bwMode="auto">
            <a:xfrm>
              <a:off x="6610786" y="3148900"/>
              <a:ext cx="552450" cy="20638"/>
            </a:xfrm>
            <a:custGeom>
              <a:avLst/>
              <a:gdLst>
                <a:gd name="T0" fmla="*/ 2147483647 w 10168"/>
                <a:gd name="T1" fmla="*/ 53196309 h 10000"/>
                <a:gd name="T2" fmla="*/ 2147483647 w 10168"/>
                <a:gd name="T3" fmla="*/ 0 h 10000"/>
                <a:gd name="T4" fmla="*/ 0 w 10168"/>
                <a:gd name="T5" fmla="*/ 58202483 h 10000"/>
                <a:gd name="T6" fmla="*/ 0 60000 65536"/>
                <a:gd name="T7" fmla="*/ 0 60000 65536"/>
                <a:gd name="T8" fmla="*/ 0 60000 65536"/>
                <a:gd name="T9" fmla="*/ 0 w 10168"/>
                <a:gd name="T10" fmla="*/ 0 h 10000"/>
                <a:gd name="T11" fmla="*/ 10168 w 10168"/>
                <a:gd name="T12" fmla="*/ 10000 h 1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68" h="10000">
                  <a:moveTo>
                    <a:pt x="10168" y="9140"/>
                  </a:moveTo>
                  <a:cubicBezTo>
                    <a:pt x="8036" y="8670"/>
                    <a:pt x="6985" y="0"/>
                    <a:pt x="5319" y="0"/>
                  </a:cubicBezTo>
                  <a:cubicBezTo>
                    <a:pt x="2684" y="1422"/>
                    <a:pt x="2602" y="9241"/>
                    <a:pt x="0" y="10000"/>
                  </a:cubicBezTo>
                </a:path>
              </a:pathLst>
            </a:custGeom>
            <a:noFill/>
            <a:ln w="12700">
              <a:solidFill>
                <a:srgbClr val="991F2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68" name="Rectangle 3850"/>
            <p:cNvSpPr>
              <a:spLocks noChangeArrowheads="1"/>
            </p:cNvSpPr>
            <p:nvPr/>
          </p:nvSpPr>
          <p:spPr bwMode="auto">
            <a:xfrm>
              <a:off x="8326874" y="2874263"/>
              <a:ext cx="677862" cy="252412"/>
            </a:xfrm>
            <a:prstGeom prst="rect">
              <a:avLst/>
            </a:prstGeom>
            <a:solidFill>
              <a:srgbClr val="991F22"/>
            </a:solidFill>
            <a:ln w="6350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>
                  <a:solidFill>
                    <a:srgbClr val="FFFFFF"/>
                  </a:solidFill>
                  <a:latin typeface="Arial"/>
                </a:rPr>
                <a:t>Gemessene</a:t>
              </a:r>
            </a:p>
            <a:p>
              <a:pPr algn="ctr" defTabSz="1093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kern="0">
                  <a:solidFill>
                    <a:srgbClr val="FFFFFF"/>
                  </a:solidFill>
                  <a:latin typeface="Arial"/>
                </a:rPr>
                <a:t>Lumineszenz</a:t>
              </a:r>
              <a:endParaRPr lang="de-DE" sz="800" kern="0">
                <a:solidFill>
                  <a:srgbClr val="FFFFFF"/>
                </a:solidFill>
                <a:latin typeface="Arial"/>
                <a:sym typeface="Symbol" pitchFamily="18" charset="2"/>
              </a:endParaRPr>
            </a:p>
          </p:txBody>
        </p:sp>
        <p:cxnSp>
          <p:nvCxnSpPr>
            <p:cNvPr id="69" name="Gerade Verbindung 11"/>
            <p:cNvCxnSpPr>
              <a:cxnSpLocks noChangeShapeType="1"/>
              <a:stCxn id="68" idx="1"/>
            </p:cNvCxnSpPr>
            <p:nvPr/>
          </p:nvCxnSpPr>
          <p:spPr bwMode="auto">
            <a:xfrm flipH="1">
              <a:off x="7001712" y="3000048"/>
              <a:ext cx="1325217" cy="134381"/>
            </a:xfrm>
            <a:prstGeom prst="line">
              <a:avLst/>
            </a:prstGeom>
            <a:noFill/>
            <a:ln w="9525" algn="ctr">
              <a:solidFill>
                <a:srgbClr val="991F2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792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79" grpId="0"/>
      <p:bldP spid="1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Umbau von Spiegelreflex-Kameras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094D-5479-4346-BFDB-F02A7C67E95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40916" y="6552000"/>
            <a:ext cx="6695069" cy="217032"/>
          </a:xfrm>
        </p:spPr>
        <p:txBody>
          <a:bodyPr/>
          <a:lstStyle/>
          <a:p>
            <a:r>
              <a:rPr lang="de-DE" smtClean="0"/>
              <a:t>K. Mertens  |  LowCost-Outdoor-EL: Kostengünstige umfassende Vorort-Qualitätsanalyse von Solarmodulen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06.03.2015</a:t>
            </a:r>
            <a:endParaRPr lang="de-DE" dirty="0"/>
          </a:p>
        </p:txBody>
      </p:sp>
      <p:pic>
        <p:nvPicPr>
          <p:cNvPr id="192" name="Grafik 191" descr="IMG_12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95" y="1300316"/>
            <a:ext cx="3548168" cy="2355507"/>
          </a:xfrm>
          <a:prstGeom prst="rect">
            <a:avLst/>
          </a:prstGeom>
        </p:spPr>
      </p:pic>
      <p:pic>
        <p:nvPicPr>
          <p:cNvPr id="193" name="Grafik 192" descr="IMG_12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024" y="1296815"/>
            <a:ext cx="3488535" cy="2355507"/>
          </a:xfrm>
          <a:prstGeom prst="rect">
            <a:avLst/>
          </a:prstGeom>
        </p:spPr>
      </p:pic>
      <p:pic>
        <p:nvPicPr>
          <p:cNvPr id="194" name="Grafik 193" descr="IMG_122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95" y="3802643"/>
            <a:ext cx="3548168" cy="2571677"/>
          </a:xfrm>
          <a:prstGeom prst="rect">
            <a:avLst/>
          </a:prstGeom>
        </p:spPr>
      </p:pic>
      <p:pic>
        <p:nvPicPr>
          <p:cNvPr id="195" name="Grafik 194" descr="IMG_122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025" y="3802643"/>
            <a:ext cx="3488535" cy="2565791"/>
          </a:xfrm>
          <a:prstGeom prst="rect">
            <a:avLst/>
          </a:prstGeom>
        </p:spPr>
      </p:pic>
      <p:sp>
        <p:nvSpPr>
          <p:cNvPr id="197" name="Textfeld 196"/>
          <p:cNvSpPr txBox="1"/>
          <p:nvPr/>
        </p:nvSpPr>
        <p:spPr>
          <a:xfrm>
            <a:off x="4645026" y="3409494"/>
            <a:ext cx="3488534" cy="242828"/>
          </a:xfrm>
          <a:prstGeom prst="rect">
            <a:avLst/>
          </a:prstGeom>
          <a:solidFill>
            <a:srgbClr val="002060"/>
          </a:solidFill>
        </p:spPr>
        <p:txBody>
          <a:bodyPr wrap="square" tIns="28800" bIns="28800" rtlCol="0">
            <a:spAutoFit/>
          </a:bodyPr>
          <a:lstStyle/>
          <a:p>
            <a:pPr algn="ctr"/>
            <a:r>
              <a:rPr lang="de-DE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Kamera </a:t>
            </a:r>
            <a:r>
              <a:rPr lang="de-DE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geöffnet, Bildsensor freigelegt</a:t>
            </a:r>
            <a:endParaRPr lang="de-DE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feld 197"/>
          <p:cNvSpPr txBox="1"/>
          <p:nvPr/>
        </p:nvSpPr>
        <p:spPr>
          <a:xfrm>
            <a:off x="952396" y="6127801"/>
            <a:ext cx="3548166" cy="242828"/>
          </a:xfrm>
          <a:prstGeom prst="rect">
            <a:avLst/>
          </a:prstGeom>
          <a:solidFill>
            <a:srgbClr val="002060"/>
          </a:solidFill>
        </p:spPr>
        <p:txBody>
          <a:bodyPr wrap="square" tIns="28800" bIns="28800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Bildsensor entfernt, </a:t>
            </a:r>
            <a:r>
              <a:rPr lang="de-DE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IR-Filter freigelegt</a:t>
            </a:r>
            <a:endParaRPr lang="de-DE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Textfeld 199"/>
          <p:cNvSpPr txBox="1"/>
          <p:nvPr/>
        </p:nvSpPr>
        <p:spPr>
          <a:xfrm>
            <a:off x="952395" y="3409494"/>
            <a:ext cx="3548167" cy="242828"/>
          </a:xfrm>
          <a:prstGeom prst="rect">
            <a:avLst/>
          </a:prstGeom>
          <a:solidFill>
            <a:srgbClr val="002060"/>
          </a:solidFill>
        </p:spPr>
        <p:txBody>
          <a:bodyPr wrap="square" tIns="28800" bIns="28800" rtlCol="0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Arbeitsplatz mit benötigten Werkzeugen</a:t>
            </a:r>
            <a:endParaRPr lang="de-DE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feld 200"/>
          <p:cNvSpPr txBox="1"/>
          <p:nvPr/>
        </p:nvSpPr>
        <p:spPr>
          <a:xfrm>
            <a:off x="4645026" y="6123039"/>
            <a:ext cx="3488534" cy="242828"/>
          </a:xfrm>
          <a:prstGeom prst="rect">
            <a:avLst/>
          </a:prstGeom>
          <a:solidFill>
            <a:srgbClr val="002060"/>
          </a:solidFill>
        </p:spPr>
        <p:txBody>
          <a:bodyPr wrap="square" tIns="28800" bIns="28800" rtlCol="0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IR-Filter entfernt</a:t>
            </a:r>
            <a:endParaRPr lang="de-DE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FH Münster 3">
      <a:dk1>
        <a:srgbClr val="1A418F"/>
      </a:dk1>
      <a:lt1>
        <a:sysClr val="window" lastClr="FFFFFF"/>
      </a:lt1>
      <a:dk2>
        <a:srgbClr val="000000"/>
      </a:dk2>
      <a:lt2>
        <a:srgbClr val="70706F"/>
      </a:lt2>
      <a:accent1>
        <a:srgbClr val="1A418F"/>
      </a:accent1>
      <a:accent2>
        <a:srgbClr val="747577"/>
      </a:accent2>
      <a:accent3>
        <a:srgbClr val="529B0E"/>
      </a:accent3>
      <a:accent4>
        <a:srgbClr val="E4800B"/>
      </a:accent4>
      <a:accent5>
        <a:srgbClr val="D30020"/>
      </a:accent5>
      <a:accent6>
        <a:srgbClr val="FFFFFF"/>
      </a:accent6>
      <a:hlink>
        <a:srgbClr val="00347D"/>
      </a:hlink>
      <a:folHlink>
        <a:srgbClr val="00347D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1554</Words>
  <Application>Microsoft Office PowerPoint</Application>
  <PresentationFormat>Bildschirmpräsentation (4:3)</PresentationFormat>
  <Paragraphs>566</Paragraphs>
  <Slides>37</Slides>
  <Notes>37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Office-Design</vt:lpstr>
      <vt:lpstr>LowCost-Outdoor-EL:  Kostengünstige umfassende Vorort-Qualitätsanalyse von Solarmodulen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n.a.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n.a.</dc:creator>
  <cp:lastModifiedBy>Mertens</cp:lastModifiedBy>
  <cp:revision>919</cp:revision>
  <cp:lastPrinted>2010-02-05T11:01:13Z</cp:lastPrinted>
  <dcterms:created xsi:type="dcterms:W3CDTF">2010-08-23T13:47:19Z</dcterms:created>
  <dcterms:modified xsi:type="dcterms:W3CDTF">2015-03-11T18:28:58Z</dcterms:modified>
</cp:coreProperties>
</file>